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FF00"/>
    <a:srgbClr val="FF00FF"/>
    <a:srgbClr val="D6009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A6E1B04-D2BF-4537-9ACE-0589DC756F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  <p:bldP spid="28" grpId="0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F2067F-0BD4-494B-8211-409799916B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50DB8-575B-4A97-8E71-572E024A7A7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C46BA531-8585-40E7-8B89-895945FC54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3EAB7-7FD9-46E0-AA24-FEEAE8F34E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ECC0CC-4176-47B7-AFB7-7EBF7890D08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419DBA-B7CB-4A6A-9205-93A05FC7A5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77DE6E-49A0-4C29-88C7-8AB913F963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0C5A56-BFD5-450E-AFB7-3D1990A7F0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A5C99495-DF59-4159-B3CA-1D655F2092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A004330-EF6A-4702-90F0-237793938C8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CB5EB25-FFF1-4085-A844-57E515DBEC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5" grpId="0"/>
    </p:bldLst>
  </p:timing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onkosti.ru/%D0%96%D1%83%D1%80%D0%BD%D0%B0%D0%BB/%D0%9A%D1%83%D0%B4%D0%B0_%D0%B8%D1%81%D1%87%D0%B5%D0%B7%D0%BB%D0%B0_%D0%91%D0%B8%D0%B1%D0%BB%D0%B8%D0%BE%D1%82%D0%B5%D0%BA%D0%B0_%D0%90%D0%BB%D0%B5%D0%BA%D1%81%D0%B0%D0%BD%D0%B4%D1%80%D0%B8%D0%B9%D1%81%D0%BA%D0%B0%D1%8F:_%D0%B2%D0%B5%D1%87%D0%BD%D0%B0%D1%8F_%D0%B7%D0%B0%D0%B3%D0%B0%D0%B4%D0%BA%D0%B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 txBox="1">
            <a:spLocks noChangeArrowheads="1"/>
          </p:cNvSpPr>
          <p:nvPr/>
        </p:nvSpPr>
        <p:spPr>
          <a:xfrm>
            <a:off x="683568" y="476672"/>
            <a:ext cx="8064896" cy="10081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normalizeH="0" baseline="0" noProof="0" dirty="0" smtClean="0">
                <a:ln w="18000">
                  <a:solidFill>
                    <a:schemeClr val="tx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КНИГА И БИБЛИОТЕКА                                              В ЖИЗНИ ЧЕЛОВЕКА</a:t>
            </a:r>
          </a:p>
        </p:txBody>
      </p:sp>
      <p:pic>
        <p:nvPicPr>
          <p:cNvPr id="3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568" y="1628800"/>
            <a:ext cx="7992888" cy="38164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79712" y="5589240"/>
            <a:ext cx="554461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Авторская работа </a:t>
            </a:r>
            <a:r>
              <a:rPr lang="ru-RU" sz="1400" dirty="0" err="1" smtClean="0">
                <a:solidFill>
                  <a:srgbClr val="002060"/>
                </a:solidFill>
              </a:rPr>
              <a:t>педагог-библиотекаря</a:t>
            </a:r>
            <a:r>
              <a:rPr lang="ru-RU" sz="1400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</a:rPr>
              <a:t>первой категории Галины Владимировны </a:t>
            </a:r>
            <a:r>
              <a:rPr lang="ru-RU" sz="1400" dirty="0" err="1" smtClean="0">
                <a:solidFill>
                  <a:srgbClr val="002060"/>
                </a:solidFill>
              </a:rPr>
              <a:t>Сосновской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404664"/>
            <a:ext cx="5328592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tx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</a:rPr>
              <a:t>Современные   библиотеки:</a:t>
            </a:r>
            <a:endParaRPr lang="ru-RU" sz="2400" b="1" dirty="0" smtClean="0">
              <a:ln w="18000">
                <a:solidFill>
                  <a:schemeClr val="tx2">
                    <a:lumMod val="25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/>
            </a:endParaRPr>
          </a:p>
        </p:txBody>
      </p:sp>
      <p:pic>
        <p:nvPicPr>
          <p:cNvPr id="22530" name="Picture 2" descr="https://avatars.mds.yandex.net/i?id=e506f00dea7e4fe62c7ce6284c515d72c717bba1-849226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3488786" cy="24482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4149080"/>
            <a:ext cx="36724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Главная </a:t>
            </a:r>
            <a:r>
              <a:rPr lang="ru-RU" b="1" dirty="0" smtClean="0">
                <a:solidFill>
                  <a:schemeClr val="bg1"/>
                </a:solidFill>
              </a:rPr>
              <a:t>библиотека</a:t>
            </a:r>
            <a:r>
              <a:rPr lang="ru-RU" dirty="0" smtClean="0">
                <a:solidFill>
                  <a:schemeClr val="bg1"/>
                </a:solidFill>
              </a:rPr>
              <a:t> </a:t>
            </a:r>
            <a:r>
              <a:rPr lang="ru-RU" b="1" dirty="0" smtClean="0">
                <a:solidFill>
                  <a:schemeClr val="bg1"/>
                </a:solidFill>
              </a:rPr>
              <a:t>Москвы</a:t>
            </a:r>
            <a:r>
              <a:rPr lang="ru-RU" dirty="0" smtClean="0">
                <a:solidFill>
                  <a:schemeClr val="bg1"/>
                </a:solidFill>
              </a:rPr>
              <a:t>, известная как </a:t>
            </a:r>
            <a:r>
              <a:rPr lang="ru-RU" b="1" dirty="0" err="1" smtClean="0">
                <a:solidFill>
                  <a:schemeClr val="bg1"/>
                </a:solidFill>
              </a:rPr>
              <a:t>Ленинка</a:t>
            </a:r>
            <a:r>
              <a:rPr lang="ru-RU" dirty="0" smtClean="0">
                <a:solidFill>
                  <a:schemeClr val="bg1"/>
                </a:solidFill>
              </a:rPr>
              <a:t>, открылась 1 июля 1862 года.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2532" name="Picture 4" descr="7 легальных онлайн-библиотек, на которых можно читать и скачивать книги бесплатн"/>
          <p:cNvPicPr>
            <a:picLocks noChangeAspect="1" noChangeArrowheads="1"/>
          </p:cNvPicPr>
          <p:nvPr/>
        </p:nvPicPr>
        <p:blipFill>
          <a:blip r:embed="rId3" cstate="print"/>
          <a:srcRect t="10080" r="2351" b="6761"/>
          <a:stretch>
            <a:fillRect/>
          </a:stretch>
        </p:blipFill>
        <p:spPr bwMode="auto">
          <a:xfrm>
            <a:off x="4211960" y="1268760"/>
            <a:ext cx="4599784" cy="244827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11960" y="3933056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«Проект „</a:t>
            </a:r>
            <a:r>
              <a:rPr lang="ru-RU" sz="1400" b="1" dirty="0" err="1" smtClean="0">
                <a:solidFill>
                  <a:schemeClr val="bg1"/>
                </a:solidFill>
              </a:rPr>
              <a:t>Гутенберг</a:t>
            </a:r>
            <a:r>
              <a:rPr lang="ru-RU" sz="1400" b="1" dirty="0" smtClean="0">
                <a:solidFill>
                  <a:schemeClr val="bg1"/>
                </a:solidFill>
              </a:rPr>
              <a:t>“»</a:t>
            </a:r>
            <a:r>
              <a:rPr lang="ru-RU" sz="1400" dirty="0" smtClean="0">
                <a:solidFill>
                  <a:schemeClr val="bg1"/>
                </a:solidFill>
              </a:rPr>
              <a:t> (англ. </a:t>
            </a:r>
            <a:r>
              <a:rPr lang="ru-RU" sz="1400" dirty="0" err="1" smtClean="0">
                <a:solidFill>
                  <a:schemeClr val="bg1"/>
                </a:solidFill>
              </a:rPr>
              <a:t>Project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Gutenberg</a:t>
            </a:r>
            <a:r>
              <a:rPr lang="ru-RU" sz="1400" dirty="0" smtClean="0">
                <a:solidFill>
                  <a:schemeClr val="bg1"/>
                </a:solidFill>
              </a:rPr>
              <a:t>, или PG) — </a:t>
            </a:r>
            <a:r>
              <a:rPr lang="ru-RU" sz="1400" b="1" dirty="0" smtClean="0">
                <a:solidFill>
                  <a:schemeClr val="bg1"/>
                </a:solidFill>
              </a:rPr>
              <a:t>общественная некоммерческая инициатива, направленная на создание и распространение цифровой коллекции произведений, находящихся в общественном достоянии</a:t>
            </a:r>
            <a:r>
              <a:rPr lang="ru-RU" sz="1400" dirty="0" smtClean="0">
                <a:solidFill>
                  <a:schemeClr val="bg1"/>
                </a:solidFill>
              </a:rPr>
              <a:t>.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avatars.mds.yandex.net/i?id=583b955be24bd840ae92955341cddce03c7734d1-5231618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4860538" cy="324036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11560" y="332656"/>
            <a:ext cx="7488832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tx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</a:rPr>
              <a:t>Чтение и обсуждение книг в библиотеке  </a:t>
            </a:r>
            <a:endParaRPr lang="ru-RU" sz="2400" b="1" dirty="0" smtClean="0">
              <a:ln w="18000">
                <a:solidFill>
                  <a:schemeClr val="tx2">
                    <a:lumMod val="25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/>
            </a:endParaRPr>
          </a:p>
        </p:txBody>
      </p:sp>
      <p:pic>
        <p:nvPicPr>
          <p:cNvPr id="23556" name="Picture 4" descr="https://avatars.mds.yandex.net/i?id=2ff734a47fa1868fc9885a92260cba33efd74cc7-5235677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980728"/>
            <a:ext cx="2952328" cy="1968219"/>
          </a:xfrm>
          <a:prstGeom prst="rect">
            <a:avLst/>
          </a:prstGeom>
          <a:noFill/>
        </p:spPr>
      </p:pic>
      <p:pic>
        <p:nvPicPr>
          <p:cNvPr id="23558" name="Picture 6" descr="https://avatars.mds.yandex.net/i?id=3472bb36264983504a55b7656746ad8d767bad6f-7453279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068960"/>
            <a:ext cx="2951821" cy="196788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6" y="4725144"/>
            <a:ext cx="4536504" cy="156966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Книга и библиотека – мосты к </a:t>
            </a:r>
            <a:r>
              <a:rPr lang="ru-RU" sz="32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знаниям и новым мирам!</a:t>
            </a:r>
            <a:r>
              <a:rPr lang="ru-RU" sz="32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endParaRPr lang="ru-RU" sz="3200" b="1" dirty="0" smtClean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60648"/>
            <a:ext cx="5832648" cy="713182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spc="0" dirty="0" smtClean="0">
                <a:ln w="12700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/>
              </a:rPr>
              <a:t>Древние времена:</a:t>
            </a:r>
            <a:endParaRPr lang="ru-RU" b="1" spc="0" dirty="0">
              <a:ln w="12700">
                <a:solidFill>
                  <a:schemeClr val="tx2">
                    <a:lumMod val="25000"/>
                  </a:schemeClr>
                </a:solidFill>
                <a:prstDash val="solid"/>
              </a:ln>
              <a:solidFill>
                <a:schemeClr val="accent2"/>
              </a:solidFill>
              <a:effectLst/>
            </a:endParaRPr>
          </a:p>
        </p:txBody>
      </p:sp>
      <p:pic>
        <p:nvPicPr>
          <p:cNvPr id="1026" name="Picture 2" descr="https://avatars.mds.yandex.net/i?id=0ef848344b5009c49c70db6a8ba0271c9bc6277e-12813693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3312368" cy="2050554"/>
          </a:xfrm>
          <a:prstGeom prst="rect">
            <a:avLst/>
          </a:prstGeom>
          <a:noFill/>
        </p:spPr>
      </p:pic>
      <p:pic>
        <p:nvPicPr>
          <p:cNvPr id="1028" name="Picture 4" descr="https://avatars.mds.yandex.net/i?id=757feae62fbb6703d67faae78e38893608728615-5316118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268760"/>
            <a:ext cx="1728192" cy="2275809"/>
          </a:xfrm>
          <a:prstGeom prst="rect">
            <a:avLst/>
          </a:prstGeom>
          <a:noFill/>
        </p:spPr>
      </p:pic>
      <p:pic>
        <p:nvPicPr>
          <p:cNvPr id="1030" name="Picture 6" descr="https://avatars.mds.yandex.net/i?id=7221e536832569f25deb115f741b4320997bcea9-7552730-images-thumbs&amp;n=13"/>
          <p:cNvPicPr>
            <a:picLocks noChangeAspect="1" noChangeArrowheads="1"/>
          </p:cNvPicPr>
          <p:nvPr/>
        </p:nvPicPr>
        <p:blipFill>
          <a:blip r:embed="rId4" cstate="print"/>
          <a:srcRect l="56699" t="17581" b="15024"/>
          <a:stretch>
            <a:fillRect/>
          </a:stretch>
        </p:blipFill>
        <p:spPr bwMode="auto">
          <a:xfrm>
            <a:off x="3851920" y="1412776"/>
            <a:ext cx="2376264" cy="22322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5536" y="980728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книги на глиняных табличках  ( 3000 г до н.э. Шумер)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3501008"/>
            <a:ext cx="8892480" cy="720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папирусе  (Египет)</a:t>
            </a:r>
            <a:r>
              <a:rPr lang="ru-RU" b="1" dirty="0" smtClean="0"/>
              <a:t>                                                                                                                   </a:t>
            </a:r>
            <a:r>
              <a:rPr lang="ru-RU" sz="1100" b="1" dirty="0" smtClean="0"/>
              <a:t>Папирус</a:t>
            </a:r>
            <a:r>
              <a:rPr lang="ru-RU" sz="1100" dirty="0" smtClean="0"/>
              <a:t> — писчий материал, который в древности использовался в Древнем Египте. Для изготовления применяли одноимённое водно-болотное растение (</a:t>
            </a:r>
            <a:r>
              <a:rPr lang="ru-RU" sz="1100" dirty="0" err="1" smtClean="0"/>
              <a:t>Cyperus</a:t>
            </a:r>
            <a:r>
              <a:rPr lang="ru-RU" sz="1100" dirty="0" smtClean="0"/>
              <a:t> </a:t>
            </a:r>
            <a:r>
              <a:rPr lang="ru-RU" sz="1100" dirty="0" err="1" smtClean="0"/>
              <a:t>papyrus</a:t>
            </a:r>
            <a:r>
              <a:rPr lang="ru-RU" sz="1100" dirty="0" smtClean="0"/>
              <a:t>).</a:t>
            </a:r>
            <a:r>
              <a:rPr lang="ru-RU" sz="1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sz="11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32" name="Picture 8" descr="https://avatars.mds.yandex.net/i?id=e903398f577fec2123c47b7798367c1bed3710bb-4856833-images-thumbs&amp;n=13"/>
          <p:cNvPicPr>
            <a:picLocks noChangeAspect="1" noChangeArrowheads="1"/>
          </p:cNvPicPr>
          <p:nvPr/>
        </p:nvPicPr>
        <p:blipFill>
          <a:blip r:embed="rId5" cstate="print"/>
          <a:srcRect l="16537" t="4725" r="17314" b="5501"/>
          <a:stretch>
            <a:fillRect/>
          </a:stretch>
        </p:blipFill>
        <p:spPr bwMode="auto">
          <a:xfrm rot="5400000">
            <a:off x="5636960" y="3660184"/>
            <a:ext cx="2334575" cy="3168352"/>
          </a:xfrm>
          <a:prstGeom prst="rect">
            <a:avLst/>
          </a:prstGeom>
          <a:noFill/>
        </p:spPr>
      </p:pic>
      <p:pic>
        <p:nvPicPr>
          <p:cNvPr id="1034" name="Picture 10" descr="https://avatars.mds.yandex.net/i?id=b7529156607dd699777c21b6ef994987450b9564-10889692-images-thumbs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624" y="4221088"/>
            <a:ext cx="3168352" cy="2396863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27984" y="836712"/>
            <a:ext cx="45365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на сегодняшний день считается самой первой книгой в истории человечества. Она была написана клинописью на 11 глиняных табличках на шумерском языке. Эта книга повествует о подвигах царя </a:t>
            </a:r>
            <a:r>
              <a:rPr lang="ru-RU" sz="1400" dirty="0" err="1" smtClean="0"/>
              <a:t>Урука</a:t>
            </a:r>
            <a:r>
              <a:rPr lang="ru-RU" sz="1400" dirty="0" smtClean="0"/>
              <a:t> Гильгамеша - реальной историческая фигуры, правившим городом около 2600 г.до н. э. </a:t>
            </a:r>
            <a:r>
              <a:rPr lang="ru-RU" sz="1400" dirty="0" err="1" smtClean="0"/>
              <a:t>Урук</a:t>
            </a:r>
            <a:r>
              <a:rPr lang="ru-RU" sz="1400" dirty="0" smtClean="0"/>
              <a:t> - город на юге Месопотамии, на берегу Евфрата (ныне Варка).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2852936"/>
            <a:ext cx="4536504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</a:rPr>
              <a:t>Эпос начинается так: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"О все видавшем до края мира,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О познавшем моря, перешедшем все горы,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О врагов покорившем вместе с другом,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О постигшем премудрость, о все проницавшем: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Сокровенное видел он, тайное ведал,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Принес нам весть о днях до потопа,</a:t>
            </a:r>
            <a:r>
              <a:rPr lang="ru-RU" sz="1400" dirty="0" smtClean="0">
                <a:solidFill>
                  <a:srgbClr val="002060"/>
                </a:solidFill>
              </a:rPr>
              <a:t/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В дальний путь ходил, но устал и смирился,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Рассказ о трудах на камне высек,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Стеною обнес </a:t>
            </a:r>
            <a:r>
              <a:rPr lang="ru-RU" sz="1400" dirty="0" err="1" smtClean="0">
                <a:solidFill>
                  <a:srgbClr val="002060"/>
                </a:solidFill>
              </a:rPr>
              <a:t>Урук</a:t>
            </a:r>
            <a:r>
              <a:rPr lang="ru-RU" sz="1400" dirty="0" smtClean="0">
                <a:solidFill>
                  <a:srgbClr val="002060"/>
                </a:solidFill>
              </a:rPr>
              <a:t> огражденный,</a:t>
            </a:r>
            <a:br>
              <a:rPr lang="ru-RU" sz="1400" dirty="0" smtClean="0">
                <a:solidFill>
                  <a:srgbClr val="002060"/>
                </a:solidFill>
              </a:rPr>
            </a:br>
            <a:r>
              <a:rPr lang="ru-RU" sz="1400" dirty="0" smtClean="0">
                <a:solidFill>
                  <a:srgbClr val="002060"/>
                </a:solidFill>
              </a:rPr>
              <a:t>Светлый амбар </a:t>
            </a:r>
            <a:r>
              <a:rPr lang="ru-RU" sz="1400" dirty="0" err="1" smtClean="0">
                <a:solidFill>
                  <a:srgbClr val="002060"/>
                </a:solidFill>
              </a:rPr>
              <a:t>Эаны</a:t>
            </a:r>
            <a:r>
              <a:rPr lang="ru-RU" sz="1400" dirty="0" smtClean="0">
                <a:solidFill>
                  <a:srgbClr val="002060"/>
                </a:solidFill>
              </a:rPr>
              <a:t> священной."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5517232"/>
            <a:ext cx="82809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 эпосе идёт речь о Великом потопе. Фигура Ноя (</a:t>
            </a:r>
            <a:r>
              <a:rPr lang="ru-RU" sz="1400" dirty="0" err="1" smtClean="0"/>
              <a:t>Ноаха</a:t>
            </a:r>
            <a:r>
              <a:rPr lang="ru-RU" sz="1400" dirty="0" smtClean="0"/>
              <a:t>) представлена в эпосе под именем </a:t>
            </a:r>
            <a:r>
              <a:rPr lang="ru-RU" sz="1400" dirty="0" err="1" smtClean="0"/>
              <a:t>Утнапишти</a:t>
            </a:r>
            <a:r>
              <a:rPr lang="ru-RU" sz="1400" dirty="0" smtClean="0"/>
              <a:t> - буквальный перевод с шумерского: "Нашедший далекую жизнь", если верить эпосу, он был древний царь города </a:t>
            </a:r>
            <a:r>
              <a:rPr lang="ru-RU" sz="1400" dirty="0" err="1" smtClean="0"/>
              <a:t>Шуриппака</a:t>
            </a:r>
            <a:r>
              <a:rPr lang="ru-RU" sz="1400" dirty="0" smtClean="0"/>
              <a:t>, к северу от </a:t>
            </a:r>
            <a:r>
              <a:rPr lang="ru-RU" sz="1400" dirty="0" err="1" smtClean="0"/>
              <a:t>Урука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92162" name="Picture 2" descr="https://avatars.mds.yandex.net/i?id=c3d7d73c39b2c89bcf4614e32774f8e67bd90f25-8176266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3816424" cy="381642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971600" y="260648"/>
            <a:ext cx="4932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Эпос о Гильгамеше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99792" y="476672"/>
            <a:ext cx="4176464" cy="713182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spc="0" dirty="0" smtClean="0">
                <a:ln w="12700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/>
              </a:rPr>
              <a:t>Средневековье:</a:t>
            </a:r>
            <a:endParaRPr lang="ru-RU" b="1" spc="0" dirty="0">
              <a:ln w="12700">
                <a:solidFill>
                  <a:schemeClr val="tx2">
                    <a:lumMod val="25000"/>
                  </a:schemeClr>
                </a:solidFill>
                <a:prstDash val="solid"/>
              </a:ln>
              <a:solidFill>
                <a:schemeClr val="accent2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412776"/>
            <a:ext cx="42117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пергамент и рукописи в монастырях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772816"/>
            <a:ext cx="6858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 smtClean="0"/>
              <a:t>Пергамент</a:t>
            </a:r>
            <a:r>
              <a:rPr lang="ru-RU" sz="1100" dirty="0" smtClean="0"/>
              <a:t> — особым образом выделанная шкура животных (овцы, козы, телёнка). В монастырях его изготавливали, используя шкуры овец, баранов, телят, свиней и других животных.</a:t>
            </a:r>
            <a:endParaRPr lang="ru-RU" sz="1100" dirty="0"/>
          </a:p>
        </p:txBody>
      </p:sp>
      <p:pic>
        <p:nvPicPr>
          <p:cNvPr id="91138" name="Picture 2" descr="https://avatars.mds.yandex.net/i?id=e5eac459c3c32729a4bbfe63cc505b2fa43b4ae7-10599899-images-thumbs&amp;n=13"/>
          <p:cNvPicPr>
            <a:picLocks noChangeAspect="1" noChangeArrowheads="1"/>
          </p:cNvPicPr>
          <p:nvPr/>
        </p:nvPicPr>
        <p:blipFill>
          <a:blip r:embed="rId2" cstate="print"/>
          <a:srcRect l="46206" t="34253" r="7589" b="7517"/>
          <a:stretch>
            <a:fillRect/>
          </a:stretch>
        </p:blipFill>
        <p:spPr bwMode="auto">
          <a:xfrm>
            <a:off x="4932040" y="2564904"/>
            <a:ext cx="3456384" cy="2952328"/>
          </a:xfrm>
          <a:prstGeom prst="rect">
            <a:avLst/>
          </a:prstGeom>
          <a:noFill/>
        </p:spPr>
      </p:pic>
      <p:pic>
        <p:nvPicPr>
          <p:cNvPr id="91140" name="Picture 4" descr="https://avatars.mds.yandex.net/i?id=4f5acc958904575813c91458a14ae8f9b0adb1df-5228589-images-thumbs&amp;n=13"/>
          <p:cNvPicPr>
            <a:picLocks noChangeAspect="1" noChangeArrowheads="1"/>
          </p:cNvPicPr>
          <p:nvPr/>
        </p:nvPicPr>
        <p:blipFill>
          <a:blip r:embed="rId3" cstate="print"/>
          <a:srcRect l="9450" r="13376"/>
          <a:stretch>
            <a:fillRect/>
          </a:stretch>
        </p:blipFill>
        <p:spPr bwMode="auto">
          <a:xfrm>
            <a:off x="611560" y="2492896"/>
            <a:ext cx="3456384" cy="302433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2040" y="476672"/>
            <a:ext cx="4211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Иоганн </a:t>
            </a:r>
            <a:r>
              <a:rPr lang="ru-RU" b="1" dirty="0" err="1" smtClean="0"/>
              <a:t>Гутенберг</a:t>
            </a:r>
            <a:r>
              <a:rPr lang="ru-RU" dirty="0" smtClean="0"/>
              <a:t>  — </a:t>
            </a:r>
            <a:r>
              <a:rPr lang="ru-RU" b="1" dirty="0" smtClean="0"/>
              <a:t>немецкий первопечатник, первый типограф Европы</a:t>
            </a:r>
            <a:r>
              <a:rPr lang="ru-RU" dirty="0" smtClean="0"/>
              <a:t>. В 1440  году создал способ книгопечатания с помощью подвижных металлических литер, который положил начало массовому производству книг в Европе. </a:t>
            </a:r>
            <a:endParaRPr lang="ru-RU" dirty="0"/>
          </a:p>
        </p:txBody>
      </p:sp>
      <p:pic>
        <p:nvPicPr>
          <p:cNvPr id="90120" name="Picture 8" descr="https://avatars.mds.yandex.net/i?id=9d513c18f18c840d362f2abe5de95330074a40c7-1141307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4385388" cy="3384376"/>
          </a:xfrm>
          <a:prstGeom prst="rect">
            <a:avLst/>
          </a:prstGeom>
          <a:noFill/>
        </p:spPr>
      </p:pic>
      <p:pic>
        <p:nvPicPr>
          <p:cNvPr id="90122" name="Picture 10" descr="https://avatars.mds.yandex.net/i?id=94ce590886ad95d1846cd455988eb019559285b0-9989050-images-thumbs&amp;n=13"/>
          <p:cNvPicPr>
            <a:picLocks noChangeAspect="1" noChangeArrowheads="1"/>
          </p:cNvPicPr>
          <p:nvPr/>
        </p:nvPicPr>
        <p:blipFill>
          <a:blip r:embed="rId3" cstate="print"/>
          <a:srcRect l="57143" t="17776" b="7171"/>
          <a:stretch>
            <a:fillRect/>
          </a:stretch>
        </p:blipFill>
        <p:spPr bwMode="auto">
          <a:xfrm>
            <a:off x="6660232" y="3717032"/>
            <a:ext cx="194421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0124" name="Picture 12" descr="https://avatars.mds.yandex.net/i?id=16d70153150e57c808549b96fa96ddb931b3610f-5221567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797152"/>
            <a:ext cx="3168352" cy="178219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51520" y="3933056"/>
            <a:ext cx="62646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На Руси первопечатником стал Иван Фёдоров.</a:t>
            </a:r>
          </a:p>
          <a:p>
            <a:r>
              <a:rPr lang="ru-RU" b="1" dirty="0" smtClean="0"/>
              <a:t>Первая русская печатная книга «Апостол» – была выпущена 1 марта 1564 года.</a:t>
            </a:r>
            <a:endParaRPr lang="ru-RU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699792" y="476672"/>
            <a:ext cx="4176464" cy="7131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rtlCol="0" anchor="b" anchorCtr="0"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1200" cap="none" spc="0" normalizeH="0" baseline="0" noProof="0" dirty="0" smtClean="0">
                <a:ln w="12700">
                  <a:solidFill>
                    <a:schemeClr val="tx2">
                      <a:lumMod val="2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Современность:</a:t>
            </a:r>
            <a:endParaRPr kumimoji="0" lang="ru-RU" sz="4200" b="1" i="0" u="none" strike="noStrike" kern="1200" cap="none" spc="0" normalizeH="0" baseline="0" noProof="0" dirty="0">
              <a:ln w="12700">
                <a:solidFill>
                  <a:schemeClr val="tx2">
                    <a:lumMod val="25000"/>
                  </a:schemeClr>
                </a:solidFill>
                <a:prstDash val="solid"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340768"/>
            <a:ext cx="62646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Электронные  книги и аудиокниги</a:t>
            </a:r>
          </a:p>
          <a:p>
            <a:r>
              <a:rPr lang="ru-RU" b="1" dirty="0" smtClean="0"/>
              <a:t> </a:t>
            </a:r>
          </a:p>
          <a:p>
            <a:r>
              <a:rPr lang="ru-RU" b="1" dirty="0" smtClean="0"/>
              <a:t>Знаменитый сайт это </a:t>
            </a:r>
            <a:r>
              <a:rPr lang="ru-RU" b="1" dirty="0" err="1" smtClean="0"/>
              <a:t>ЛитРес</a:t>
            </a:r>
            <a:endParaRPr lang="ru-RU" b="1" dirty="0"/>
          </a:p>
        </p:txBody>
      </p:sp>
      <p:pic>
        <p:nvPicPr>
          <p:cNvPr id="89090" name="Picture 2" descr="https://avatars.mds.yandex.net/i?id=a9788c040a7cae8df80af92e46abdfac0b40bbeb-9065974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276872"/>
            <a:ext cx="3816424" cy="2544284"/>
          </a:xfrm>
          <a:prstGeom prst="rect">
            <a:avLst/>
          </a:prstGeom>
          <a:noFill/>
        </p:spPr>
      </p:pic>
      <p:pic>
        <p:nvPicPr>
          <p:cNvPr id="89092" name="Picture 4" descr="https://avatars.mds.yandex.net/i?id=e7879670f393e0f8ad3e06193b1152dfa0439d48-8312178-images-thumbs&amp;n=13"/>
          <p:cNvPicPr>
            <a:picLocks noChangeAspect="1" noChangeArrowheads="1"/>
          </p:cNvPicPr>
          <p:nvPr/>
        </p:nvPicPr>
        <p:blipFill>
          <a:blip r:embed="rId3" cstate="print"/>
          <a:srcRect l="12600" r="35426"/>
          <a:stretch>
            <a:fillRect/>
          </a:stretch>
        </p:blipFill>
        <p:spPr bwMode="auto">
          <a:xfrm>
            <a:off x="683568" y="2420888"/>
            <a:ext cx="2376264" cy="2286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1680" y="332656"/>
            <a:ext cx="6264696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tx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/>
              </a:rPr>
              <a:t>Как изменилась книга за века ? </a:t>
            </a:r>
          </a:p>
          <a:p>
            <a:pPr algn="ctr"/>
            <a:r>
              <a:rPr lang="ru-RU" sz="2400" b="1" dirty="0" smtClean="0">
                <a:ln w="18000">
                  <a:solidFill>
                    <a:schemeClr val="tx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/>
              </a:rPr>
              <a:t>Что удобнее – бумажная или электронная? </a:t>
            </a:r>
            <a:endParaRPr lang="ru-RU" sz="2400" b="1" dirty="0">
              <a:ln w="18000">
                <a:solidFill>
                  <a:schemeClr val="tx2">
                    <a:lumMod val="25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/>
            </a:endParaRPr>
          </a:p>
        </p:txBody>
      </p:sp>
      <p:pic>
        <p:nvPicPr>
          <p:cNvPr id="95238" name="Picture 6" descr="https://avatars.mds.yandex.net/i?id=57429d76a176da2acb7e0815dd1ccf14-5342982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5832648" cy="4056416"/>
          </a:xfrm>
          <a:prstGeom prst="rect">
            <a:avLst/>
          </a:prstGeom>
          <a:noFill/>
        </p:spPr>
      </p:pic>
      <p:pic>
        <p:nvPicPr>
          <p:cNvPr id="95240" name="Picture 8" descr="https://avatars.mds.yandex.net/i?id=781f4472fc2748368727ea7bb9cd7871d62895a3-5234690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3284984"/>
            <a:ext cx="2232248" cy="176811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620688"/>
            <a:ext cx="626469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tx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/>
              </a:rPr>
              <a:t>Роль книги в жизни человека</a:t>
            </a:r>
            <a:endParaRPr lang="ru-RU" sz="2400" b="1" dirty="0">
              <a:ln w="18000">
                <a:solidFill>
                  <a:schemeClr val="tx2">
                    <a:lumMod val="25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/>
            </a:endParaRPr>
          </a:p>
        </p:txBody>
      </p:sp>
      <p:pic>
        <p:nvPicPr>
          <p:cNvPr id="94210" name="Picture 2" descr="https://avatars.mds.yandex.net/i?id=561f6b0c5736b53146cd3027d969f25d0cdb01ee-5474553-images-thumbs&amp;n=13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l="2381" t="980" r="3571"/>
          <a:stretch>
            <a:fillRect/>
          </a:stretch>
        </p:blipFill>
        <p:spPr bwMode="auto">
          <a:xfrm>
            <a:off x="2123728" y="1484784"/>
            <a:ext cx="5112568" cy="18002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763688" y="4293096"/>
            <a:ext cx="626469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tx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/>
              </a:rPr>
              <a:t>Какая первая книга человечества?</a:t>
            </a:r>
          </a:p>
          <a:p>
            <a:pPr algn="ctr"/>
            <a:r>
              <a:rPr lang="ru-RU" sz="2400" b="1" dirty="0" smtClean="0">
                <a:ln w="18000">
                  <a:solidFill>
                    <a:schemeClr val="tx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/>
              </a:rPr>
              <a:t>Кто изобрел </a:t>
            </a:r>
            <a:r>
              <a:rPr lang="ru-RU" sz="2400" b="1" dirty="0" err="1" smtClean="0">
                <a:ln w="18000">
                  <a:solidFill>
                    <a:schemeClr val="tx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/>
              </a:rPr>
              <a:t>книгопечать</a:t>
            </a:r>
            <a:r>
              <a:rPr lang="ru-RU" sz="2400" b="1" dirty="0" smtClean="0">
                <a:ln w="18000">
                  <a:solidFill>
                    <a:schemeClr val="tx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/>
              </a:rPr>
              <a:t>?</a:t>
            </a:r>
          </a:p>
          <a:p>
            <a:pPr algn="ctr"/>
            <a:r>
              <a:rPr lang="ru-RU" sz="2400" b="1" dirty="0" smtClean="0">
                <a:ln w="18000">
                  <a:solidFill>
                    <a:schemeClr val="tx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/>
              </a:rPr>
              <a:t>Зачем люди читают?</a:t>
            </a:r>
            <a:endParaRPr lang="ru-RU" sz="2400" b="1" dirty="0">
              <a:ln w="18000">
                <a:solidFill>
                  <a:schemeClr val="tx2">
                    <a:lumMod val="25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404664"/>
            <a:ext cx="626469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8000">
                  <a:solidFill>
                    <a:schemeClr val="tx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/>
              </a:rPr>
              <a:t>Библиотека как центр знаний</a:t>
            </a:r>
          </a:p>
          <a:p>
            <a:pPr algn="ctr"/>
            <a:r>
              <a:rPr lang="ru-RU" sz="2400" b="1" dirty="0" smtClean="0">
                <a:ln w="18000">
                  <a:solidFill>
                    <a:schemeClr val="tx2">
                      <a:lumMod val="25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</a:rPr>
              <a:t>История библиотек</a:t>
            </a:r>
            <a:endParaRPr lang="ru-RU" sz="2400" b="1" dirty="0">
              <a:ln w="18000">
                <a:solidFill>
                  <a:schemeClr val="tx2">
                    <a:lumMod val="25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/>
            </a:endParaRPr>
          </a:p>
        </p:txBody>
      </p:sp>
      <p:pic>
        <p:nvPicPr>
          <p:cNvPr id="1026" name="Picture 2" descr="File:Salamoni templom Chipiez rekonstrukciója.jpg - Wikiped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3105150" cy="21907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3861048"/>
            <a:ext cx="33123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Библиотека </a:t>
            </a:r>
            <a:r>
              <a:rPr lang="ru-RU" sz="1400" b="1" dirty="0" err="1" smtClean="0">
                <a:solidFill>
                  <a:schemeClr val="bg1"/>
                </a:solidFill>
              </a:rPr>
              <a:t>Ашшурбанипала</a:t>
            </a:r>
            <a:r>
              <a:rPr lang="ru-RU" sz="1400" dirty="0" smtClean="0">
                <a:solidFill>
                  <a:schemeClr val="bg1"/>
                </a:solidFill>
              </a:rPr>
              <a:t> — первая в Ассирии (VII век до н. э.) систематизированная библиотека. Располагалась в столице Ассирии — Ниневии, в царском дворце. Библиотека составлялась в течение 25 лет по приказу царя </a:t>
            </a:r>
            <a:r>
              <a:rPr lang="ru-RU" sz="1400" dirty="0" err="1" smtClean="0">
                <a:solidFill>
                  <a:schemeClr val="bg1"/>
                </a:solidFill>
              </a:rPr>
              <a:t>Ашшурбанипала</a:t>
            </a:r>
            <a:r>
              <a:rPr lang="ru-RU" sz="1400" dirty="0" smtClean="0">
                <a:solidFill>
                  <a:schemeClr val="bg1"/>
                </a:solidFill>
              </a:rPr>
              <a:t> (</a:t>
            </a:r>
            <a:r>
              <a:rPr lang="ru-RU" sz="1400" dirty="0" err="1" smtClean="0">
                <a:solidFill>
                  <a:schemeClr val="bg1"/>
                </a:solidFill>
              </a:rPr>
              <a:t>Ашшурбанапала</a:t>
            </a:r>
            <a:r>
              <a:rPr lang="ru-RU" sz="1400" dirty="0" smtClean="0">
                <a:solidFill>
                  <a:schemeClr val="bg1"/>
                </a:solidFill>
              </a:rPr>
              <a:t>). Он отличался большим интересом к текстам и знаниям, и хотел, чтобы в библиотеке содержались все накопленные человечеством знания. </a:t>
            </a:r>
          </a:p>
        </p:txBody>
      </p:sp>
      <p:pic>
        <p:nvPicPr>
          <p:cNvPr id="1028" name="Picture 4" descr="Alexandria, Egypt perhaps? Library of alexandria, Egypt, Alexandria egyp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844824"/>
            <a:ext cx="3528392" cy="255449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23928" y="4653136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Александрийская библиотека</a:t>
            </a:r>
            <a:r>
              <a:rPr lang="ru-RU" sz="1400" dirty="0" smtClean="0">
                <a:solidFill>
                  <a:schemeClr val="bg1"/>
                </a:solidFill>
              </a:rPr>
              <a:t> — одна из крупнейших библиотек античности, находилась в городе Александрия (Египет) в период правления династии Птолемеев. Хранила более 700 000 свитков- как центр науки.</a:t>
            </a:r>
            <a:r>
              <a:rPr lang="ru-RU" sz="1400" dirty="0" smtClean="0">
                <a:solidFill>
                  <a:schemeClr val="bg1"/>
                </a:solidFill>
                <a:hlinkClick r:id="rId4"/>
              </a:rPr>
              <a:t/>
            </a:r>
            <a:br>
              <a:rPr lang="ru-RU" sz="1400" dirty="0" smtClean="0">
                <a:solidFill>
                  <a:schemeClr val="bg1"/>
                </a:solidFill>
                <a:hlinkClick r:id="rId4"/>
              </a:rPr>
            </a:b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1632</TotalTime>
  <Words>260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Слайд 1</vt:lpstr>
      <vt:lpstr>Древние времена:</vt:lpstr>
      <vt:lpstr>Слайд 3</vt:lpstr>
      <vt:lpstr>Средневековье: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63</cp:revision>
  <dcterms:created xsi:type="dcterms:W3CDTF">2010-05-23T14:03:42Z</dcterms:created>
  <dcterms:modified xsi:type="dcterms:W3CDTF">2025-12-15T07:55:29Z</dcterms:modified>
</cp:coreProperties>
</file>