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7" r:id="rId1"/>
  </p:sldMasterIdLst>
  <p:sldIdLst>
    <p:sldId id="265" r:id="rId2"/>
    <p:sldId id="262" r:id="rId3"/>
    <p:sldId id="275" r:id="rId4"/>
    <p:sldId id="270" r:id="rId5"/>
    <p:sldId id="276" r:id="rId6"/>
    <p:sldId id="277" r:id="rId7"/>
    <p:sldId id="281" r:id="rId8"/>
    <p:sldId id="278" r:id="rId9"/>
    <p:sldId id="279" r:id="rId10"/>
    <p:sldId id="282" r:id="rId11"/>
    <p:sldId id="280" r:id="rId12"/>
    <p:sldId id="284" r:id="rId13"/>
    <p:sldId id="285" r:id="rId14"/>
    <p:sldId id="286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srgbClr val="FF0000"/>
    </p:penClr>
  </p:showPr>
  <p:clrMru>
    <a:srgbClr val="CC3300"/>
    <a:srgbClr val="FFFF00"/>
    <a:srgbClr val="FF00FF"/>
    <a:srgbClr val="D6009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41" autoAdjust="0"/>
    <p:restoredTop sz="94660"/>
  </p:normalViewPr>
  <p:slideViewPr>
    <p:cSldViewPr>
      <p:cViewPr varScale="1">
        <p:scale>
          <a:sx n="68" d="100"/>
          <a:sy n="68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6E1B04-D2BF-4537-9ACE-0589DC756FB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build="p" autoUpdateAnimBg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F2067F-0BD4-494B-8211-409799916BD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250DB8-575B-4A97-8E71-572E024A7A7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3/20/2026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6BA531-8585-40E7-8B89-895945FC541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03EAB7-7FD9-46E0-AA24-FEEAE8F34E3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ECC0CC-4176-47B7-AFB7-7EBF7890D08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419DBA-B7CB-4A6A-9205-93A05FC7A50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77DE6E-49A0-4C29-88C7-8AB913F9632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0C5A56-BFD5-450E-AFB7-3D1990A7F02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C99495-DF59-4159-B3CA-1D655F2092E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A004330-EF6A-4702-90F0-237793938C8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B5EB25-FFF1-4085-A844-57E515DBECB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8" r:id="rId1"/>
    <p:sldLayoutId id="2147483969" r:id="rId2"/>
    <p:sldLayoutId id="2147483970" r:id="rId3"/>
    <p:sldLayoutId id="2147483971" r:id="rId4"/>
    <p:sldLayoutId id="2147483972" r:id="rId5"/>
    <p:sldLayoutId id="2147483973" r:id="rId6"/>
    <p:sldLayoutId id="2147483974" r:id="rId7"/>
    <p:sldLayoutId id="2147483975" r:id="rId8"/>
    <p:sldLayoutId id="2147483976" r:id="rId9"/>
    <p:sldLayoutId id="2147483977" r:id="rId10"/>
    <p:sldLayoutId id="2147483978" r:id="rId11"/>
    <p:sldLayoutId id="2147483979" r:id="rId12"/>
  </p:sldLayoutIdLst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001" y="0"/>
            <a:ext cx="9135999" cy="6857998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8783702" y="360679"/>
            <a:ext cx="287655" cy="1656080"/>
          </a:xfrm>
          <a:custGeom>
            <a:avLst/>
            <a:gdLst/>
            <a:ahLst/>
            <a:cxnLst/>
            <a:rect l="l" t="t" r="r" b="b"/>
            <a:pathLst>
              <a:path w="287654" h="1656080">
                <a:moveTo>
                  <a:pt x="287274" y="0"/>
                </a:moveTo>
                <a:lnTo>
                  <a:pt x="0" y="0"/>
                </a:lnTo>
                <a:lnTo>
                  <a:pt x="0" y="1270"/>
                </a:lnTo>
                <a:lnTo>
                  <a:pt x="0" y="1654810"/>
                </a:lnTo>
                <a:lnTo>
                  <a:pt x="635" y="1654810"/>
                </a:lnTo>
                <a:lnTo>
                  <a:pt x="635" y="1656080"/>
                </a:lnTo>
                <a:lnTo>
                  <a:pt x="286512" y="1656080"/>
                </a:lnTo>
                <a:lnTo>
                  <a:pt x="286512" y="1654810"/>
                </a:lnTo>
                <a:lnTo>
                  <a:pt x="287274" y="1654810"/>
                </a:lnTo>
                <a:lnTo>
                  <a:pt x="287274" y="1270"/>
                </a:lnTo>
                <a:lnTo>
                  <a:pt x="28727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3"/>
          <p:cNvSpPr txBox="1"/>
          <p:nvPr/>
        </p:nvSpPr>
        <p:spPr>
          <a:xfrm>
            <a:off x="3203848" y="0"/>
            <a:ext cx="5400600" cy="9246121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245745" marR="234315" algn="ctr">
              <a:spcBef>
                <a:spcPts val="580"/>
              </a:spcBef>
            </a:pPr>
            <a:endParaRPr lang="ru-RU" sz="1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05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Муниципальное общеобразовательное учреждение «</a:t>
            </a:r>
            <a:r>
              <a:rPr lang="ru-RU" sz="105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Сонковская</a:t>
            </a:r>
            <a:r>
              <a:rPr lang="ru-RU" sz="105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средняя общеобразовательная школа» </a:t>
            </a:r>
            <a:r>
              <a:rPr lang="ru-RU" sz="105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Сонковского</a:t>
            </a:r>
            <a:r>
              <a:rPr lang="ru-RU" sz="105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муниципального округа Тверской области</a:t>
            </a:r>
          </a:p>
          <a:p>
            <a:pPr algn="ctr"/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 Зональные  детские краеведческие </a:t>
            </a:r>
          </a:p>
          <a:p>
            <a:pPr algn="ctr"/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Чтения «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Бежецкий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Верх» </a:t>
            </a:r>
          </a:p>
          <a:p>
            <a:pPr algn="ctr"/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на базе МАОУ «Средняя общеобразовательная школа №5 имени Л.Н.Гумилёва» г.Бежецка Тверской области</a:t>
            </a:r>
          </a:p>
          <a:p>
            <a:pPr marL="245745" marR="234315" algn="ctr">
              <a:spcBef>
                <a:spcPts val="580"/>
              </a:spcBef>
            </a:pPr>
            <a:endParaRPr lang="ru-RU" sz="1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45745" marR="234315" algn="ctr">
              <a:spcBef>
                <a:spcPts val="580"/>
              </a:spcBef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ТЕМА: </a:t>
            </a:r>
          </a:p>
          <a:p>
            <a:pPr marL="245745" marR="234315" algn="ctr">
              <a:spcBef>
                <a:spcPts val="580"/>
              </a:spcBef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«ГЕРОИЗМ  ГЕРОЕВ СВО: </a:t>
            </a:r>
          </a:p>
          <a:p>
            <a:pPr marL="245745" marR="234315" algn="ctr">
              <a:spcBef>
                <a:spcPts val="580"/>
              </a:spcBef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ЛИЦА МУЖЕСТВА И БУДУЩЕГО»</a:t>
            </a:r>
          </a:p>
          <a:p>
            <a:pPr marL="245745" marR="234315">
              <a:spcBef>
                <a:spcPts val="580"/>
              </a:spcBef>
            </a:pP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245745" marR="234315">
              <a:spcBef>
                <a:spcPts val="580"/>
              </a:spcBef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Работу выполнила: </a:t>
            </a:r>
          </a:p>
          <a:p>
            <a:pPr marL="245745" marR="234315">
              <a:spcBef>
                <a:spcPts val="580"/>
              </a:spcBef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ученица   9б  класса МОУ «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Сонковская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СОШ»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Сонковского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муниципального округа Тверской области, </a:t>
            </a:r>
          </a:p>
          <a:p>
            <a:pPr marL="245745" marR="234315">
              <a:spcBef>
                <a:spcPts val="580"/>
              </a:spcBef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Дунай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Ульяна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Артемовна</a:t>
            </a:r>
            <a:endParaRPr lang="ru-RU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45745" marR="234315">
              <a:spcBef>
                <a:spcPts val="580"/>
              </a:spcBef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Руководитель:</a:t>
            </a:r>
          </a:p>
          <a:p>
            <a:pPr marL="245745" marR="234315">
              <a:spcBef>
                <a:spcPts val="580"/>
              </a:spcBef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педагог-библиотекарь МОУ «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Сонковская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СОШ»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Сонковского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муниципального округа Тверской области , Галина Владимировна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Сосновская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45745" marR="234315">
              <a:spcBef>
                <a:spcPts val="580"/>
              </a:spcBef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2026 год,  п.г.т. Сонково</a:t>
            </a:r>
          </a:p>
          <a:p>
            <a:pPr marL="245745" marR="234315">
              <a:spcBef>
                <a:spcPts val="580"/>
              </a:spcBef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245745" marR="234315">
              <a:spcBef>
                <a:spcPts val="580"/>
              </a:spcBef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245745" marR="234315">
              <a:spcBef>
                <a:spcPts val="580"/>
              </a:spcBef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245745" marR="234315">
              <a:spcBef>
                <a:spcPts val="580"/>
              </a:spcBef>
            </a:pP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marL="245745" marR="234315">
              <a:spcBef>
                <a:spcPts val="580"/>
              </a:spcBef>
            </a:pP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marL="245745" marR="234315">
              <a:spcBef>
                <a:spcPts val="580"/>
              </a:spcBef>
            </a:pP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marL="245745" marR="234315">
              <a:spcBef>
                <a:spcPts val="580"/>
              </a:spcBef>
            </a:pP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marL="245745" marR="234315">
              <a:spcBef>
                <a:spcPts val="580"/>
              </a:spcBef>
            </a:pP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marL="245745" marR="234315">
              <a:spcBef>
                <a:spcPts val="580"/>
              </a:spcBef>
            </a:pP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marL="245745" marR="234315">
              <a:spcBef>
                <a:spcPts val="580"/>
              </a:spcBef>
            </a:pP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marL="245745" marR="234315">
              <a:spcBef>
                <a:spcPts val="580"/>
              </a:spcBef>
            </a:pPr>
            <a:endParaRPr sz="1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51520" y="4509120"/>
            <a:ext cx="410445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Медицинские технологии.</a:t>
            </a:r>
          </a:p>
          <a:p>
            <a:pPr algn="ctr"/>
            <a:endParaRPr lang="ru-RU" sz="1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наше время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позволяют спасать жизни, которые раньше были бы обречены. 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716016" y="1196752"/>
            <a:ext cx="388843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Средства связи и информационные технологии.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Связисты проявляют героизм под огнем, они обеспечивают бесперебойную связь.</a:t>
            </a:r>
          </a:p>
        </p:txBody>
      </p:sp>
      <p:pic>
        <p:nvPicPr>
          <p:cNvPr id="26626" name="Picture 2" descr="C:\Users\Пользователь\Downloads\Screenshot_20260226_151245_com_android_chrome_ChromeTabbedActivit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764704"/>
            <a:ext cx="4092830" cy="2736304"/>
          </a:xfrm>
          <a:prstGeom prst="rect">
            <a:avLst/>
          </a:prstGeom>
          <a:noFill/>
        </p:spPr>
      </p:pic>
      <p:pic>
        <p:nvPicPr>
          <p:cNvPr id="2050" name="Picture 2" descr="C:\Users\Пользователь\Downloads\Screenshot_20260303_210608_com_android_chrome_ChromeTabbedActivity.jpg"/>
          <p:cNvPicPr>
            <a:picLocks noChangeAspect="1" noChangeArrowheads="1"/>
          </p:cNvPicPr>
          <p:nvPr/>
        </p:nvPicPr>
        <p:blipFill>
          <a:blip r:embed="rId3" cstate="print"/>
          <a:srcRect t="5275"/>
          <a:stretch>
            <a:fillRect/>
          </a:stretch>
        </p:blipFill>
        <p:spPr bwMode="auto">
          <a:xfrm>
            <a:off x="4499992" y="3501008"/>
            <a:ext cx="4032448" cy="2777682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755576" y="188640"/>
            <a:ext cx="7560840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Продемонстрировать через какой формат  представлены  подвиги Героев СВО для учащихся.</a:t>
            </a:r>
            <a:endParaRPr lang="ru-RU" sz="2400" dirty="0">
              <a:ln w="18415" cmpd="sng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" name="Содержимое 2"/>
          <p:cNvSpPr>
            <a:spLocks noGrp="1"/>
          </p:cNvSpPr>
          <p:nvPr>
            <p:ph sz="half" idx="1"/>
          </p:nvPr>
        </p:nvSpPr>
        <p:spPr>
          <a:xfrm>
            <a:off x="0" y="1268760"/>
            <a:ext cx="9144000" cy="64807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Образцом для учеников выступают современные защитники, чьи подвиги представлены через доступные и наглядные форматы:</a:t>
            </a:r>
          </a:p>
        </p:txBody>
      </p:sp>
      <p:pic>
        <p:nvPicPr>
          <p:cNvPr id="8" name="Picture 2" descr="C:\Users\Пользователь\Downloads\IMG_20260227_131121.jpg"/>
          <p:cNvPicPr>
            <a:picLocks noChangeAspect="1" noChangeArrowheads="1"/>
          </p:cNvPicPr>
          <p:nvPr/>
        </p:nvPicPr>
        <p:blipFill>
          <a:blip r:embed="rId2" cstate="print"/>
          <a:srcRect l="4200" r="11801" b="8001"/>
          <a:stretch>
            <a:fillRect/>
          </a:stretch>
        </p:blipFill>
        <p:spPr bwMode="auto">
          <a:xfrm rot="16200000">
            <a:off x="5696742" y="1512171"/>
            <a:ext cx="2070997" cy="3024336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323528" y="2060848"/>
            <a:ext cx="46805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Герои графических новелл.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Это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проект Университета «Синергия» рассказывает  истории реальных бойцов в стиле комиксов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644008" y="4149080"/>
            <a:ext cx="432048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«Парта Героя».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школах устанавливают ученические столы с биографиями и описанием подвигов выпускников — участников СВО. Право сидеть за такой партой получают ученики за отличную учебу и активную общественную деятельность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028" name="Picture 4" descr="C:\Users\Пользователь\Downloads\IMG_20260227_135839.jpg"/>
          <p:cNvPicPr>
            <a:picLocks noChangeAspect="1" noChangeArrowheads="1"/>
          </p:cNvPicPr>
          <p:nvPr/>
        </p:nvPicPr>
        <p:blipFill>
          <a:blip r:embed="rId3" cstate="print"/>
          <a:srcRect t="14300"/>
          <a:stretch>
            <a:fillRect/>
          </a:stretch>
        </p:blipFill>
        <p:spPr bwMode="auto">
          <a:xfrm>
            <a:off x="395536" y="3212976"/>
            <a:ext cx="4320480" cy="2200244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51520" y="5517232"/>
            <a:ext cx="4464496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  фото парта Героя СВО Носова Д.А.</a:t>
            </a:r>
          </a:p>
          <a:p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в кабинете №7 МОУ «</a:t>
            </a:r>
            <a:r>
              <a:rPr lang="ru-RU" sz="1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Сонковская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СОШ»</a:t>
            </a:r>
            <a:endParaRPr lang="ru-RU" sz="16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644008" y="4005064"/>
            <a:ext cx="413995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 Личные встречи с героями СВО.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Живое общение с военнослужащими помогает учащимся воспринимать героев не как абстрактные образы, а как реальных современников. 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908720"/>
            <a:ext cx="424847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Урок «Разговоры о важном». 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рамках этого цикла занятий школьникам рассказывают о таких качествах, как мужество, стойкость и взаимовыручка. </a:t>
            </a:r>
          </a:p>
        </p:txBody>
      </p:sp>
      <p:pic>
        <p:nvPicPr>
          <p:cNvPr id="7" name="Picture 4" descr="C:\Users\Пользователь\Downloads\Screenshot_20260227_132025_com_vkontakte_android_MainActivity.jpg"/>
          <p:cNvPicPr>
            <a:picLocks noChangeAspect="1" noChangeArrowheads="1"/>
          </p:cNvPicPr>
          <p:nvPr/>
        </p:nvPicPr>
        <p:blipFill>
          <a:blip r:embed="rId2" cstate="print"/>
          <a:srcRect l="12842" r="16890"/>
          <a:stretch>
            <a:fillRect/>
          </a:stretch>
        </p:blipFill>
        <p:spPr bwMode="auto">
          <a:xfrm>
            <a:off x="251520" y="2564904"/>
            <a:ext cx="4248472" cy="3168352"/>
          </a:xfrm>
          <a:prstGeom prst="rect">
            <a:avLst/>
          </a:prstGeom>
          <a:noFill/>
        </p:spPr>
      </p:pic>
      <p:pic>
        <p:nvPicPr>
          <p:cNvPr id="8" name="Picture 2" descr="C:\Users\Пользователь\Downloads\Screenshot_20260302_230124_com_vkontakte_android_MainActivity.jpg"/>
          <p:cNvPicPr>
            <a:picLocks noChangeAspect="1" noChangeArrowheads="1"/>
          </p:cNvPicPr>
          <p:nvPr/>
        </p:nvPicPr>
        <p:blipFill>
          <a:blip r:embed="rId3" cstate="print"/>
          <a:srcRect l="28834" r="30459" b="51805"/>
          <a:stretch>
            <a:fillRect/>
          </a:stretch>
        </p:blipFill>
        <p:spPr bwMode="auto">
          <a:xfrm>
            <a:off x="4584001" y="764704"/>
            <a:ext cx="4164463" cy="3096344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827584" y="5805264"/>
            <a:ext cx="2808312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  фото участник СВО Митрофанов И.С.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55576" y="3861048"/>
            <a:ext cx="763284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5. Мемориальные доски на фасадах школ .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Размещение таких досок на фасадах школы – это акт гражданственности, воспитания у подрастающего поколения чувства  патриотизма, гордости за свою страну и уважения к её защитникам.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Это  способ донести до каждого ученика, до каждого учителя, до каждого родителя , что цена мира и безопасности – велика.</a:t>
            </a: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Пользователь\Downloads\1BqKH_le3X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548680"/>
            <a:ext cx="3168352" cy="2592288"/>
          </a:xfrm>
          <a:prstGeom prst="rect">
            <a:avLst/>
          </a:prstGeom>
          <a:noFill/>
        </p:spPr>
      </p:pic>
      <p:pic>
        <p:nvPicPr>
          <p:cNvPr id="1029" name="Picture 5" descr="C:\Users\Пользователь\Downloads\Y-OhqHlpg6U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548680"/>
            <a:ext cx="4824536" cy="2592288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79512" y="3284985"/>
            <a:ext cx="8784976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 фото: МОУ «СОШ № 9 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им.М.И.Хилкова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МОУ «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Сонковская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СОШ»        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404664"/>
            <a:ext cx="7499176" cy="490066"/>
          </a:xfr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000" b="1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ЗАКЛЮЧЕНИЕ</a:t>
            </a:r>
            <a:endParaRPr lang="ru-RU" sz="2000" b="1" dirty="0">
              <a:ln w="18000">
                <a:solidFill>
                  <a:srgbClr val="FF0000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83568" y="141277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1340768"/>
            <a:ext cx="216024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Подводя итог, важно отметить, что герои Специальной военной операции становятся для современного поколения молодежи настоящим ориентиром.</a:t>
            </a: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1" descr="C:\Users\Пользователь\Downloads\Screenshot_20260226_140256_com_hihonor_photos_SlotAlbumActivity_edit_99389005678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2852936"/>
            <a:ext cx="4536504" cy="2952328"/>
          </a:xfrm>
          <a:prstGeom prst="rect">
            <a:avLst/>
          </a:prstGeom>
          <a:noFill/>
        </p:spPr>
      </p:pic>
      <p:pic>
        <p:nvPicPr>
          <p:cNvPr id="9" name="Picture 2" descr="Героями не рождаются, героями становятся в час испытаний"/>
          <p:cNvPicPr>
            <a:picLocks noChangeAspect="1" noChangeArrowheads="1"/>
          </p:cNvPicPr>
          <p:nvPr/>
        </p:nvPicPr>
        <p:blipFill>
          <a:blip r:embed="rId3" cstate="print"/>
          <a:srcRect b="43662"/>
          <a:stretch>
            <a:fillRect/>
          </a:stretch>
        </p:blipFill>
        <p:spPr bwMode="auto">
          <a:xfrm>
            <a:off x="2555776" y="1124744"/>
            <a:ext cx="4320480" cy="1716554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7020272" y="1196752"/>
            <a:ext cx="1907704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Герои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Специальной военной операции — это продолжатели великих традиций наших дедов и прадедов. Их подвиги доказывают, что понятия "честь", "мужество" и "любовь к Родине" остаются главными ценностями нашего народа. 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259632" y="1484785"/>
            <a:ext cx="6984776" cy="309634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Изучить проявления героизма в условиях СВО:</a:t>
            </a: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Проанализировать конкретные примеры героических поступков, их характер и масштаб.</a:t>
            </a: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Исследовать, как современные технологии и условия ведения боевых действий влияют на формы проявления героизма.</a:t>
            </a: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Оценить роль самопожертвования, мужества, стойкости и других качеств в контексте СВО.</a:t>
            </a: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Исследовать общественное восприятие героев СВО:</a:t>
            </a: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Проанализировать, как герои СВО воспринимаются различными группами российского общества (гражданское население, ветераны, молодежь, представители власти).</a:t>
            </a: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Изучить роль СМИ, социальных сетей и других информационных каналов в формировании общественного мнения о героях СВО.</a:t>
            </a: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Выявить возможные противоречия и неоднозначности в восприятии героев.</a:t>
            </a: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Прогнозирование влияния героев СВО на будущее: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001" y="-387424"/>
            <a:ext cx="9135999" cy="6857998"/>
          </a:xfrm>
          <a:prstGeom prst="rect">
            <a:avLst/>
          </a:prstGeom>
        </p:spPr>
      </p:pic>
      <p:sp>
        <p:nvSpPr>
          <p:cNvPr id="7" name="object 3"/>
          <p:cNvSpPr txBox="1"/>
          <p:nvPr/>
        </p:nvSpPr>
        <p:spPr>
          <a:xfrm>
            <a:off x="2987824" y="0"/>
            <a:ext cx="5760640" cy="5691302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245745" marR="234315">
              <a:spcBef>
                <a:spcPts val="580"/>
              </a:spcBef>
            </a:pPr>
            <a:endParaRPr lang="ru-RU" sz="1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45745" marR="234315">
              <a:spcBef>
                <a:spcPts val="580"/>
              </a:spcBef>
            </a:pP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Актуальность проекта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Специальная военная операция (СВО) стала суровым испытанием для России, но одновременно и катализатором для проявления истинного героизма.</a:t>
            </a:r>
          </a:p>
          <a:p>
            <a:pPr marL="245745" marR="234315">
              <a:spcBef>
                <a:spcPts val="580"/>
              </a:spcBef>
            </a:pPr>
            <a:endParaRPr lang="ru-RU" sz="1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45745" marR="234315">
              <a:spcBef>
                <a:spcPts val="580"/>
              </a:spcBef>
            </a:pP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 проекта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изучить проявления героизма в условиях СВО.</a:t>
            </a:r>
          </a:p>
          <a:p>
            <a:pPr marL="245745" marR="234315">
              <a:spcBef>
                <a:spcPts val="580"/>
              </a:spcBef>
            </a:pP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Задачи проекта:</a:t>
            </a:r>
          </a:p>
          <a:p>
            <a:pPr marL="245745" marR="234315">
              <a:spcBef>
                <a:spcPts val="580"/>
              </a:spcBef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Привести  примеры героических поступков;</a:t>
            </a:r>
          </a:p>
          <a:p>
            <a:pPr marL="245745" marR="234315">
              <a:spcBef>
                <a:spcPts val="580"/>
              </a:spcBef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Рассмотреть, как современные технологии и условия ведения боевых действий влияют на формы проявления героизма;</a:t>
            </a:r>
          </a:p>
          <a:p>
            <a:pPr marL="245745" marR="234315">
              <a:spcBef>
                <a:spcPts val="580"/>
              </a:spcBef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Показать как можно  у учащихся развить понимание  героизма через доступные и наглядные форматы </a:t>
            </a:r>
          </a:p>
          <a:p>
            <a:pPr marL="245745" marR="234315">
              <a:spcBef>
                <a:spcPts val="580"/>
              </a:spcBef>
            </a:pPr>
            <a:endParaRPr lang="ru-RU" sz="1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45745" marR="234315">
              <a:spcBef>
                <a:spcPts val="580"/>
              </a:spcBef>
            </a:pP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Гипотеза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предполагается, что использование примеров героических поступков  позволит сформировать у учащихся осознанное чувство любви  к Родине  и готовность к защите её интересов.</a:t>
            </a:r>
            <a:endParaRPr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059832" y="476672"/>
            <a:ext cx="5616624" cy="597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6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Героические поступки- это осознанные действия , требующие мужества, самоотверженности и готовности  рискнуть собой ради спасения других.</a:t>
            </a:r>
          </a:p>
          <a:p>
            <a:endParaRPr lang="ru-RU" sz="1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Самопожертвование ради спасения: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это когда военнослужащие, рискуя собственной жизнью, выносят раненых с поля боя, принимают на себя удар, чтобы спасти других. </a:t>
            </a:r>
          </a:p>
          <a:p>
            <a:endParaRPr lang="ru-RU" sz="1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Мужество и стойкость в обороне: 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это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истории о подразделениях, которые, несмотря на численное превосходство противника, удерживают позиции, проявляя невероятную выдержку и боевой дух. </a:t>
            </a:r>
          </a:p>
          <a:p>
            <a:endParaRPr lang="ru-RU" sz="1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Инициатива и находчивость в наступлении: 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это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примеры, когда военнослужащие проявляют смекалку и нестандартное мышление для выполнения боевых задач, проявляя при этом личную отвагу.</a:t>
            </a:r>
          </a:p>
          <a:p>
            <a:endParaRPr lang="ru-RU" sz="1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 Гражданский героизм: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нельзя забывать и о героизме мирных жителей, которые под обстрелами помогают раненым, доставляют гуманитарную помощь.</a:t>
            </a:r>
          </a:p>
          <a:p>
            <a:endParaRPr lang="ru-RU" sz="1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491880" y="188640"/>
            <a:ext cx="4608512" cy="40011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Примеры героических поступков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>
            <a:extLst>
              <a:ext uri="{FF2B5EF4-FFF2-40B4-BE49-F238E27FC236}">
                <a16:creationId xmlns:a16="http://schemas.microsoft.com/office/drawing/2014/main" xmlns="" id="{2EAD68AE-1594-9DD8-2EA6-95BCCBD168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96136" y="1628800"/>
            <a:ext cx="3096344" cy="4248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    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Мельников Максим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Уроженец 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Сонковского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района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Погиб при  выполнении боевого задания, подорвав себя гранатой вместе с нацистами.</a:t>
            </a:r>
          </a:p>
          <a:p>
            <a:pPr marL="0" indent="0">
              <a:buNone/>
            </a:pPr>
            <a:endParaRPr lang="ru-RU" sz="2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Награжден орденом Мужества(посмертно)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-540568" y="260648"/>
            <a:ext cx="1020596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0" i="0" cap="none" spc="0" dirty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</a:rPr>
              <a:t>«Солдатам России – отвага и честь!»</a:t>
            </a:r>
            <a:endParaRPr lang="ru-RU" sz="3600" b="0" cap="none" spc="0" dirty="0">
              <a:ln w="18415" cmpd="sng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026" name="Picture 2" descr="C:\Users\Пользователь\Desktop\Screenshot_20260225_134223_com_vkontakte_android_FragmentWrapperActivity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1124744"/>
            <a:ext cx="3993164" cy="54452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813341406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>
            <a:extLst>
              <a:ext uri="{FF2B5EF4-FFF2-40B4-BE49-F238E27FC236}">
                <a16:creationId xmlns:a16="http://schemas.microsoft.com/office/drawing/2014/main" xmlns="" id="{2EAD68AE-1594-9DD8-2EA6-95BCCBD168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27984" y="1196752"/>
            <a:ext cx="4464496" cy="489654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Трофимова Дарья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                             </a:t>
            </a:r>
          </a:p>
          <a:p>
            <a:pPr algn="ctr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уроженка  города Вышний Волочёк Тверской области. Она начинала службу как медицинский работник , но затем перешла в отделение беспилотной авиации</a:t>
            </a:r>
          </a:p>
          <a:p>
            <a:pPr algn="ctr">
              <a:buNone/>
            </a:pPr>
            <a:endParaRPr lang="ru-RU" sz="2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КАЖДЫЙ ВОИН ОЖИДАЛ ДРОНА С МЕДИКАМЕНТАМИ И ПРОВИЗИЕЙ……….</a:t>
            </a:r>
          </a:p>
          <a:p>
            <a:pPr algn="ctr">
              <a:buNone/>
            </a:pPr>
            <a:endParaRPr lang="ru-RU" sz="2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июле 2025 года под Луганском Дарья получила тяжелые ранения , спасти не удалось…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-540568" y="260648"/>
            <a:ext cx="1020596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0" i="0" cap="none" spc="0" dirty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</a:rPr>
              <a:t>«Солдатам России – отвага и честь!»</a:t>
            </a:r>
            <a:endParaRPr lang="ru-RU" sz="3600" b="0" cap="none" spc="0" dirty="0">
              <a:ln w="18415" cmpd="sng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2058" name="Picture 10" descr="C:\Users\Пользователь\Desktop\Новая папка\Screenshot_20260225_132548_com_vkontakte_android_MainActivity.jpg"/>
          <p:cNvPicPr>
            <a:picLocks noChangeAspect="1" noChangeArrowheads="1"/>
          </p:cNvPicPr>
          <p:nvPr/>
        </p:nvPicPr>
        <p:blipFill>
          <a:blip r:embed="rId2" cstate="print"/>
          <a:srcRect t="24248" b="12927"/>
          <a:stretch>
            <a:fillRect/>
          </a:stretch>
        </p:blipFill>
        <p:spPr bwMode="auto">
          <a:xfrm>
            <a:off x="899592" y="1268760"/>
            <a:ext cx="3384376" cy="47799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813341406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>
            <a:extLst>
              <a:ext uri="{FF2B5EF4-FFF2-40B4-BE49-F238E27FC236}">
                <a16:creationId xmlns:a16="http://schemas.microsoft.com/office/drawing/2014/main" xmlns="" id="{2EAD68AE-1594-9DD8-2EA6-95BCCBD168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67128" y="908720"/>
            <a:ext cx="3025352" cy="338437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История из интернета , которая затронула моё сердце…..</a:t>
            </a:r>
          </a:p>
          <a:p>
            <a:pPr marL="0" indent="0" algn="ctr">
              <a:buNone/>
            </a:pPr>
            <a:endParaRPr lang="ru-RU" sz="1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Медики нашли записку в сумке погибшего солдата, она была адресована не его семье, а его собаке...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marL="0" indent="0" algn="ctr">
              <a:buNone/>
            </a:pPr>
            <a:endParaRPr lang="ru-RU" sz="1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ней говорилось: «мы с ним сражаемся уже 2 года. Если меня не станет, пожалуйста, оставьте мою куртку в моей норе, скоро зима, и он придет погреться...</a:t>
            </a:r>
            <a:endParaRPr lang="ru-RU" sz="1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-468560" y="0"/>
            <a:ext cx="1020596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0" i="0" cap="none" spc="0" dirty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</a:rPr>
              <a:t>«Солдатам России – отвага и честь!»</a:t>
            </a:r>
            <a:endParaRPr lang="ru-RU" sz="3600" b="0" cap="none" spc="0" dirty="0">
              <a:ln w="18415" cmpd="sng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3074" name="Picture 2" descr="C:\Users\Пользователь\Desktop\Новая папка\Screenshot_20260225_132123_com_vkontakte_android_MainActivity_edit_4585354140885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124744"/>
            <a:ext cx="5040560" cy="482453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259632" y="6021288"/>
            <a:ext cx="7416824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Кто-то и сейчас  в данный момент , проявляет героизм спасая нас.  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13341406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737407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i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anose="020B0604020202020204" pitchFamily="34" charset="0"/>
              </a:rPr>
              <a:t>В Парке Победы </a:t>
            </a:r>
            <a:r>
              <a:rPr lang="ru-RU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anose="020B0604020202020204" pitchFamily="34" charset="0"/>
              </a:rPr>
              <a:t>посёлка </a:t>
            </a:r>
            <a:r>
              <a:rPr lang="ru-RU" sz="2400" b="1" i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anose="020B0604020202020204" pitchFamily="34" charset="0"/>
              </a:rPr>
              <a:t>Сонково</a:t>
            </a:r>
            <a:endParaRPr lang="ru-RU" sz="2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1026" name="Picture 2" descr="C:\Users\Пользователь\Desktop\IMG_20260309_174951.jpg"/>
          <p:cNvPicPr>
            <a:picLocks noChangeAspect="1" noChangeArrowheads="1"/>
          </p:cNvPicPr>
          <p:nvPr/>
        </p:nvPicPr>
        <p:blipFill>
          <a:blip r:embed="rId2" cstate="print"/>
          <a:srcRect l="1587" t="8466" r="11111" b="8995"/>
          <a:stretch>
            <a:fillRect/>
          </a:stretch>
        </p:blipFill>
        <p:spPr bwMode="auto">
          <a:xfrm>
            <a:off x="4139952" y="1052736"/>
            <a:ext cx="4388596" cy="2952328"/>
          </a:xfrm>
          <a:prstGeom prst="rect">
            <a:avLst/>
          </a:prstGeom>
          <a:noFill/>
        </p:spPr>
      </p:pic>
      <p:pic>
        <p:nvPicPr>
          <p:cNvPr id="1027" name="Picture 3" descr="C:\Users\Пользователь\Desktop\IMG_20260309_174756.jpg"/>
          <p:cNvPicPr>
            <a:picLocks noChangeAspect="1" noChangeArrowheads="1"/>
          </p:cNvPicPr>
          <p:nvPr/>
        </p:nvPicPr>
        <p:blipFill>
          <a:blip r:embed="rId3" cstate="print"/>
          <a:srcRect l="9804" b="35294"/>
          <a:stretch>
            <a:fillRect/>
          </a:stretch>
        </p:blipFill>
        <p:spPr bwMode="auto">
          <a:xfrm>
            <a:off x="395536" y="1052736"/>
            <a:ext cx="3384376" cy="3168352"/>
          </a:xfrm>
          <a:prstGeom prst="rect">
            <a:avLst/>
          </a:prstGeom>
          <a:noFill/>
        </p:spPr>
      </p:pic>
      <p:pic>
        <p:nvPicPr>
          <p:cNvPr id="1028" name="Picture 4" descr="C:\Users\Пользователь\Desktop\IMG_20260309_175013.jpg"/>
          <p:cNvPicPr>
            <a:picLocks noChangeAspect="1" noChangeArrowheads="1"/>
          </p:cNvPicPr>
          <p:nvPr/>
        </p:nvPicPr>
        <p:blipFill>
          <a:blip r:embed="rId4" cstate="print">
            <a:lum contrast="30000"/>
          </a:blip>
          <a:srcRect t="29310" r="8190" b="12069"/>
          <a:stretch>
            <a:fillRect/>
          </a:stretch>
        </p:blipFill>
        <p:spPr bwMode="auto">
          <a:xfrm>
            <a:off x="1979712" y="3933056"/>
            <a:ext cx="5904656" cy="292494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187624" y="404664"/>
            <a:ext cx="70567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anose="020B0604020202020204" pitchFamily="34" charset="0"/>
              </a:rPr>
              <a:t>СТЕНД ГЕРОЕВ  </a:t>
            </a:r>
          </a:p>
          <a:p>
            <a:pPr algn="ctr"/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anose="020B0604020202020204" pitchFamily="34" charset="0"/>
              </a:rPr>
              <a:t>Великой Отечественной войны и СВО</a:t>
            </a:r>
          </a:p>
        </p:txBody>
      </p:sp>
    </p:spTree>
    <p:extLst>
      <p:ext uri="{BB962C8B-B14F-4D97-AF65-F5344CB8AC3E}">
        <p14:creationId xmlns:p14="http://schemas.microsoft.com/office/powerpoint/2010/main" xmlns="" val="3813341406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" y="188641"/>
            <a:ext cx="9144000" cy="64807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i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anose="020B0604020202020204" pitchFamily="34" charset="0"/>
              </a:rPr>
              <a:t>СТЕНД ГЕРОЕВ СВО В МОЕЙ ШКОЛЕ</a:t>
            </a:r>
            <a:endParaRPr lang="ru-RU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5122" name="Picture 2" descr="C:\Users\Пользователь\Downloads\IMG_20260226_122024 (1).jpg"/>
          <p:cNvPicPr>
            <a:picLocks noChangeAspect="1" noChangeArrowheads="1"/>
          </p:cNvPicPr>
          <p:nvPr/>
        </p:nvPicPr>
        <p:blipFill>
          <a:blip r:embed="rId2" cstate="print"/>
          <a:srcRect l="2456" t="4598" r="4926" b="3442"/>
          <a:stretch>
            <a:fillRect/>
          </a:stretch>
        </p:blipFill>
        <p:spPr bwMode="auto">
          <a:xfrm>
            <a:off x="971600" y="1130820"/>
            <a:ext cx="7884368" cy="5367139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539552" y="4581128"/>
            <a:ext cx="33843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Высокоточное оружие. </a:t>
            </a:r>
          </a:p>
          <a:p>
            <a:endParaRPr lang="ru-RU" sz="1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Героизм проявляется в точности,  что позволяет минимизировать потери и достигать поставленных целей.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23528" y="188640"/>
            <a:ext cx="8532440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100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Проявление героизма через </a:t>
            </a:r>
            <a:r>
              <a:rPr lang="ru-RU" sz="2000" b="1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современные технологии и условия ведения боевых действий </a:t>
            </a:r>
            <a:endParaRPr lang="ru-RU" sz="2000" b="1" dirty="0" smtClean="0">
              <a:ln w="18000">
                <a:solidFill>
                  <a:srgbClr val="FF0000"/>
                </a:solidFill>
                <a:prstDash val="solid"/>
                <a:miter lim="800000"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Пользователь\Desktop\Screenshot_20260225_201834_com_android_chrome_ChromeTabbedActivity_edit_1003169484799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1196752"/>
            <a:ext cx="3665862" cy="2520280"/>
          </a:xfrm>
          <a:prstGeom prst="rect">
            <a:avLst/>
          </a:prstGeom>
          <a:noFill/>
        </p:spPr>
      </p:pic>
      <p:pic>
        <p:nvPicPr>
          <p:cNvPr id="4099" name="Picture 3" descr="C:\Users\Пользователь\Desktop\Screenshot_20260225_202455_com_android_chrome_ChromeTabbedActivity_edit_100014895959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3933056"/>
            <a:ext cx="3528392" cy="2649732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611560" y="1484784"/>
            <a:ext cx="352839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Дроны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1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беспилотники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ru-RU" sz="1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Героизм операторов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дронов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которые, находясь на расстоянии, корректируют огонь, ведут разведку, а иногда и наносят удары, требуя при этом высокой концентрации и умения принимать решения в условиях стресса. 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3154</TotalTime>
  <Words>934</Words>
  <Application>Microsoft Office PowerPoint</Application>
  <PresentationFormat>Экран (4:3)</PresentationFormat>
  <Paragraphs>109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ЗАКЛЮЧЕНИЕ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Пользователь Windows</cp:lastModifiedBy>
  <cp:revision>123</cp:revision>
  <dcterms:created xsi:type="dcterms:W3CDTF">2010-05-23T14:03:42Z</dcterms:created>
  <dcterms:modified xsi:type="dcterms:W3CDTF">2026-03-20T07:37:00Z</dcterms:modified>
</cp:coreProperties>
</file>