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92" r:id="rId2"/>
    <p:sldId id="286" r:id="rId3"/>
    <p:sldId id="284" r:id="rId4"/>
    <p:sldId id="279" r:id="rId5"/>
    <p:sldId id="265" r:id="rId6"/>
    <p:sldId id="258" r:id="rId7"/>
    <p:sldId id="262" r:id="rId8"/>
    <p:sldId id="283" r:id="rId9"/>
    <p:sldId id="288" r:id="rId10"/>
    <p:sldId id="293" r:id="rId11"/>
    <p:sldId id="280" r:id="rId12"/>
    <p:sldId id="287" r:id="rId13"/>
    <p:sldId id="257" r:id="rId14"/>
    <p:sldId id="294"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6B43C"/>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8" autoAdjust="0"/>
    <p:restoredTop sz="94660"/>
  </p:normalViewPr>
  <p:slideViewPr>
    <p:cSldViewPr>
      <p:cViewPr varScale="1">
        <p:scale>
          <a:sx n="64" d="100"/>
          <a:sy n="64" d="100"/>
        </p:scale>
        <p:origin x="-149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C32A53-C8AE-4133-8377-33E39E685D35}" type="datetimeFigureOut">
              <a:rPr lang="ru-RU" smtClean="0"/>
              <a:pPr/>
              <a:t>14.02.2017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622FF-33EB-4008-9D40-4D294E689F0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D808652-6231-4607-A46F-A52A3C87722B}" type="datetimeFigureOut">
              <a:rPr lang="ru-RU" smtClean="0"/>
              <a:pPr/>
              <a:t>14.02.2017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55D73-9074-4F0C-ADA0-3A70260BFC9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D808652-6231-4607-A46F-A52A3C87722B}" type="datetimeFigureOut">
              <a:rPr lang="ru-RU" smtClean="0"/>
              <a:pPr/>
              <a:t>14.02.2017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55D73-9074-4F0C-ADA0-3A70260BFC9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D808652-6231-4607-A46F-A52A3C87722B}" type="datetimeFigureOut">
              <a:rPr lang="ru-RU" smtClean="0"/>
              <a:pPr/>
              <a:t>14.02.2017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55D73-9074-4F0C-ADA0-3A70260BFC9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D808652-6231-4607-A46F-A52A3C87722B}" type="datetimeFigureOut">
              <a:rPr lang="ru-RU" smtClean="0"/>
              <a:pPr/>
              <a:t>14.02.2017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55D73-9074-4F0C-ADA0-3A70260BFC9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D808652-6231-4607-A46F-A52A3C87722B}" type="datetimeFigureOut">
              <a:rPr lang="ru-RU" smtClean="0"/>
              <a:pPr/>
              <a:t>14.02.2017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55D73-9074-4F0C-ADA0-3A70260BFC9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D808652-6231-4607-A46F-A52A3C87722B}" type="datetimeFigureOut">
              <a:rPr lang="ru-RU" smtClean="0"/>
              <a:pPr/>
              <a:t>14.02.2017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C55D73-9074-4F0C-ADA0-3A70260BFC9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D808652-6231-4607-A46F-A52A3C87722B}" type="datetimeFigureOut">
              <a:rPr lang="ru-RU" smtClean="0"/>
              <a:pPr/>
              <a:t>14.02.2017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0C55D73-9074-4F0C-ADA0-3A70260BFC9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D808652-6231-4607-A46F-A52A3C87722B}" type="datetimeFigureOut">
              <a:rPr lang="ru-RU" smtClean="0"/>
              <a:pPr/>
              <a:t>14.02.2017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0C55D73-9074-4F0C-ADA0-3A70260BFC9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08652-6231-4607-A46F-A52A3C87722B}" type="datetimeFigureOut">
              <a:rPr lang="ru-RU" smtClean="0"/>
              <a:pPr/>
              <a:t>14.02.2017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0C55D73-9074-4F0C-ADA0-3A70260BFC9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D808652-6231-4607-A46F-A52A3C87722B}" type="datetimeFigureOut">
              <a:rPr lang="ru-RU" smtClean="0"/>
              <a:pPr/>
              <a:t>14.02.2017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C55D73-9074-4F0C-ADA0-3A70260BFC9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D808652-6231-4607-A46F-A52A3C87722B}" type="datetimeFigureOut">
              <a:rPr lang="ru-RU" smtClean="0"/>
              <a:pPr/>
              <a:t>14.02.2017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C55D73-9074-4F0C-ADA0-3A70260BFC9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08652-6231-4607-A46F-A52A3C87722B}" type="datetimeFigureOut">
              <a:rPr lang="ru-RU" smtClean="0"/>
              <a:pPr/>
              <a:t>14.02.2017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C55D73-9074-4F0C-ADA0-3A70260BFC9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blestiashki.narod.ru/images/File047.gif"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audio" Target="../media/audio1.wav"/><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blestiashki.narod.ru/images/File047.gif"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650" y="0"/>
            <a:ext cx="9345956"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Пятнадцатое февраля.</a:t>
            </a:r>
          </a:p>
          <a:p>
            <a:pPr algn="ctr"/>
            <a:r>
              <a:rPr lang="ru-RU"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Классная работа.</a:t>
            </a:r>
          </a:p>
        </p:txBody>
      </p:sp>
      <p:pic>
        <p:nvPicPr>
          <p:cNvPr id="26626" name="Picture 2" descr="Картинка 13 из 26179">
            <a:hlinkClick r:id="rId2"/>
          </p:cNvPr>
          <p:cNvPicPr>
            <a:picLocks noChangeAspect="1" noChangeArrowheads="1" noCrop="1"/>
          </p:cNvPicPr>
          <p:nvPr/>
        </p:nvPicPr>
        <p:blipFill>
          <a:blip r:embed="rId3" cstate="print"/>
          <a:srcRect/>
          <a:stretch>
            <a:fillRect/>
          </a:stretch>
        </p:blipFill>
        <p:spPr bwMode="auto">
          <a:xfrm>
            <a:off x="857224" y="1714488"/>
            <a:ext cx="7643866" cy="514351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golub120"/>
          <p:cNvPicPr>
            <a:picLocks noChangeAspect="1" noChangeArrowheads="1"/>
          </p:cNvPicPr>
          <p:nvPr/>
        </p:nvPicPr>
        <p:blipFill>
          <a:blip r:embed="rId3" cstate="print"/>
          <a:srcRect/>
          <a:stretch>
            <a:fillRect/>
          </a:stretch>
        </p:blipFill>
        <p:spPr bwMode="auto">
          <a:xfrm>
            <a:off x="0" y="11113"/>
            <a:ext cx="9144000" cy="6846887"/>
          </a:xfrm>
          <a:prstGeom prst="rect">
            <a:avLst/>
          </a:prstGeom>
          <a:noFill/>
        </p:spPr>
      </p:pic>
      <p:pic>
        <p:nvPicPr>
          <p:cNvPr id="4100" name="Picture 4" descr="d3365a70f643"/>
          <p:cNvPicPr>
            <a:picLocks noChangeAspect="1" noChangeArrowheads="1"/>
          </p:cNvPicPr>
          <p:nvPr/>
        </p:nvPicPr>
        <p:blipFill>
          <a:blip r:embed="rId4" cstate="print">
            <a:clrChange>
              <a:clrFrom>
                <a:srgbClr val="FFFFFF"/>
              </a:clrFrom>
              <a:clrTo>
                <a:srgbClr val="FFFFFF">
                  <a:alpha val="0"/>
                </a:srgbClr>
              </a:clrTo>
            </a:clrChange>
            <a:lum bright="18000"/>
          </a:blip>
          <a:srcRect l="3673"/>
          <a:stretch>
            <a:fillRect/>
          </a:stretch>
        </p:blipFill>
        <p:spPr bwMode="auto">
          <a:xfrm>
            <a:off x="1187450" y="2420938"/>
            <a:ext cx="1873250" cy="1709737"/>
          </a:xfrm>
          <a:prstGeom prst="rect">
            <a:avLst/>
          </a:prstGeom>
          <a:noFill/>
        </p:spPr>
      </p:pic>
      <p:pic>
        <p:nvPicPr>
          <p:cNvPr id="4101" name="Picture 5" descr="d3365a70f643"/>
          <p:cNvPicPr>
            <a:picLocks noChangeAspect="1" noChangeArrowheads="1"/>
          </p:cNvPicPr>
          <p:nvPr/>
        </p:nvPicPr>
        <p:blipFill>
          <a:blip r:embed="rId5" cstate="print">
            <a:clrChange>
              <a:clrFrom>
                <a:srgbClr val="FFFFFF"/>
              </a:clrFrom>
              <a:clrTo>
                <a:srgbClr val="FFFFFF">
                  <a:alpha val="0"/>
                </a:srgbClr>
              </a:clrTo>
            </a:clrChange>
            <a:lum bright="18000"/>
          </a:blip>
          <a:srcRect/>
          <a:stretch>
            <a:fillRect/>
          </a:stretch>
        </p:blipFill>
        <p:spPr bwMode="auto">
          <a:xfrm>
            <a:off x="6804025" y="476250"/>
            <a:ext cx="1871663" cy="1606550"/>
          </a:xfrm>
          <a:prstGeom prst="rect">
            <a:avLst/>
          </a:prstGeom>
          <a:noFill/>
        </p:spPr>
      </p:pic>
      <p:pic>
        <p:nvPicPr>
          <p:cNvPr id="4102" name="Picture 6" descr="d3365a70f643"/>
          <p:cNvPicPr>
            <a:picLocks noChangeAspect="1" noChangeArrowheads="1"/>
          </p:cNvPicPr>
          <p:nvPr/>
        </p:nvPicPr>
        <p:blipFill>
          <a:blip r:embed="rId5" cstate="print">
            <a:clrChange>
              <a:clrFrom>
                <a:srgbClr val="FFFFFF"/>
              </a:clrFrom>
              <a:clrTo>
                <a:srgbClr val="FFFFFF">
                  <a:alpha val="0"/>
                </a:srgbClr>
              </a:clrTo>
            </a:clrChange>
            <a:lum bright="18000"/>
          </a:blip>
          <a:srcRect l="3816"/>
          <a:stretch>
            <a:fillRect/>
          </a:stretch>
        </p:blipFill>
        <p:spPr bwMode="auto">
          <a:xfrm>
            <a:off x="539750" y="4797425"/>
            <a:ext cx="1800225" cy="1606550"/>
          </a:xfrm>
          <a:prstGeom prst="rect">
            <a:avLst/>
          </a:prstGeom>
          <a:noFill/>
        </p:spPr>
      </p:pic>
      <p:pic>
        <p:nvPicPr>
          <p:cNvPr id="4103" name="Picture 7" descr="d3365a70f643"/>
          <p:cNvPicPr>
            <a:picLocks noChangeAspect="1" noChangeArrowheads="1"/>
          </p:cNvPicPr>
          <p:nvPr/>
        </p:nvPicPr>
        <p:blipFill>
          <a:blip r:embed="rId5" cstate="print">
            <a:clrChange>
              <a:clrFrom>
                <a:srgbClr val="FFFFFF"/>
              </a:clrFrom>
              <a:clrTo>
                <a:srgbClr val="FFFFFF">
                  <a:alpha val="0"/>
                </a:srgbClr>
              </a:clrTo>
            </a:clrChange>
            <a:lum bright="18000"/>
          </a:blip>
          <a:srcRect l="3816"/>
          <a:stretch>
            <a:fillRect/>
          </a:stretch>
        </p:blipFill>
        <p:spPr bwMode="auto">
          <a:xfrm>
            <a:off x="395288" y="260350"/>
            <a:ext cx="1800225" cy="1606550"/>
          </a:xfrm>
          <a:prstGeom prst="rect">
            <a:avLst/>
          </a:prstGeom>
          <a:noFill/>
        </p:spPr>
      </p:pic>
      <p:pic>
        <p:nvPicPr>
          <p:cNvPr id="4104" name="Picture 8" descr="d3365a70f643"/>
          <p:cNvPicPr>
            <a:picLocks noChangeAspect="1" noChangeArrowheads="1"/>
          </p:cNvPicPr>
          <p:nvPr/>
        </p:nvPicPr>
        <p:blipFill>
          <a:blip r:embed="rId5" cstate="print">
            <a:clrChange>
              <a:clrFrom>
                <a:srgbClr val="FFFFFF"/>
              </a:clrFrom>
              <a:clrTo>
                <a:srgbClr val="FFFFFF">
                  <a:alpha val="0"/>
                </a:srgbClr>
              </a:clrTo>
            </a:clrChange>
            <a:lum bright="18000"/>
          </a:blip>
          <a:srcRect l="3902"/>
          <a:stretch>
            <a:fillRect/>
          </a:stretch>
        </p:blipFill>
        <p:spPr bwMode="auto">
          <a:xfrm>
            <a:off x="6732588" y="4868863"/>
            <a:ext cx="1798637" cy="1606550"/>
          </a:xfrm>
          <a:prstGeom prst="rect">
            <a:avLst/>
          </a:prstGeom>
          <a:noFill/>
        </p:spPr>
      </p:pic>
      <p:pic>
        <p:nvPicPr>
          <p:cNvPr id="4105" name="Picture 9">
            <a:hlinkClick r:id="" action="ppaction://media"/>
          </p:cNvPr>
          <p:cNvPicPr>
            <a:picLocks noRot="1" noChangeAspect="1" noChangeArrowheads="1"/>
          </p:cNvPicPr>
          <p:nvPr>
            <a:wavAudioFile r:embed="rId1" name="снежинки.wav"/>
          </p:nvPr>
        </p:nvPicPr>
        <p:blipFill>
          <a:blip r:embed="rId6" cstate="print"/>
          <a:srcRect/>
          <a:stretch>
            <a:fillRect/>
          </a:stretch>
        </p:blipFill>
        <p:spPr bwMode="auto">
          <a:xfrm>
            <a:off x="8532813" y="6308725"/>
            <a:ext cx="304800" cy="304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105"/>
                                        </p:tgtEl>
                                      </p:cBhvr>
                                    </p:cmd>
                                  </p:childTnLst>
                                </p:cTn>
                              </p:par>
                              <p:par>
                                <p:cTn id="7" presetID="3" presetClass="path" presetSubtype="0" repeatCount="2000" accel="50000" decel="50000" fill="hold" nodeType="withEffect">
                                  <p:stCondLst>
                                    <p:cond delay="0"/>
                                  </p:stCondLst>
                                  <p:childTnLst>
                                    <p:animMotion origin="layout" path="M 0.08281 0.04325 L 0.33472 -0.23983 L 0.58681 0.04325 L 0.33472 0.32678 L 0.08281 0.04325 Z " pathEditMode="relative" rAng="0" ptsTypes="FFFFF">
                                      <p:cBhvr>
                                        <p:cTn id="8" dur="5000" fill="hold"/>
                                        <p:tgtEl>
                                          <p:spTgt spid="4100"/>
                                        </p:tgtEl>
                                        <p:attrNameLst>
                                          <p:attrName>ppt_x</p:attrName>
                                          <p:attrName>ppt_y</p:attrName>
                                        </p:attrNameLst>
                                      </p:cBhvr>
                                      <p:rCtr x="252" y="0"/>
                                    </p:animMotion>
                                  </p:childTnLst>
                                </p:cTn>
                              </p:par>
                            </p:childTnLst>
                          </p:cTn>
                        </p:par>
                        <p:par>
                          <p:cTn id="9" fill="hold">
                            <p:stCondLst>
                              <p:cond delay="10000"/>
                            </p:stCondLst>
                            <p:childTnLst>
                              <p:par>
                                <p:cTn id="10" presetID="1" presetClass="path" presetSubtype="0" repeatCount="2000" accel="50000" decel="50000" fill="hold" nodeType="afterEffect">
                                  <p:stCondLst>
                                    <p:cond delay="0"/>
                                  </p:stCondLst>
                                  <p:childTnLst>
                                    <p:animMotion origin="layout" path="M 0.08282 0.04325 C 0.08282 -0.10985 0.17761 -0.23474 0.29393 -0.23474 C 0.41094 -0.23474 0.50591 -0.10985 0.50591 0.04325 C 0.50573 0.19611 0.4106 0.32123 0.29428 0.32123 C 0.17761 0.32123 0.08282 0.19611 0.08282 0.04325 Z " pathEditMode="relative" rAng="16200000" ptsTypes="fffff">
                                      <p:cBhvr>
                                        <p:cTn id="11" dur="5000" fill="hold"/>
                                        <p:tgtEl>
                                          <p:spTgt spid="4100"/>
                                        </p:tgtEl>
                                        <p:attrNameLst>
                                          <p:attrName>ppt_x</p:attrName>
                                          <p:attrName>ppt_y</p:attrName>
                                        </p:attrNameLst>
                                      </p:cBhvr>
                                      <p:rCtr x="212" y="0"/>
                                    </p:animMotion>
                                  </p:childTnLst>
                                </p:cTn>
                              </p:par>
                            </p:childTnLst>
                          </p:cTn>
                        </p:par>
                        <p:par>
                          <p:cTn id="12" fill="hold">
                            <p:stCondLst>
                              <p:cond delay="20000"/>
                            </p:stCondLst>
                            <p:childTnLst>
                              <p:par>
                                <p:cTn id="13" presetID="26" presetClass="path" presetSubtype="0" repeatCount="2000" accel="50000" decel="50000" fill="hold" nodeType="afterEffect">
                                  <p:stCondLst>
                                    <p:cond delay="0"/>
                                  </p:stCondLst>
                                  <p:childTnLst>
                                    <p:animMotion origin="layout" path="M 0.27673 -0.33449 C 0.20486 -0.33449 0.14566 -0.25857 0.14566 -0.16528 C 0.14566 -0.05579 0.21111 -0.01621 0.25069 0.00046 L 0.30278 0.01782 C 0.34219 0.03495 0.40781 0.07685 0.40781 0.20069 C 0.40781 0.28032 0.34861 0.3706 0.27673 0.3706 C 0.20486 0.3706 0.14566 0.28032 0.14566 0.20069 C 0.14566 0.07685 0.21128 0.03495 0.25069 0.01782 L 0.30278 0.00046 C 0.34219 -0.01621 0.40781 -0.05579 0.40781 -0.16528 C 0.40781 -0.25857 0.34861 -0.33449 0.27673 -0.33449 Z " pathEditMode="relative" rAng="5400000" ptsTypes="ffFffffFfff">
                                      <p:cBhvr>
                                        <p:cTn id="14" dur="5000" fill="hold"/>
                                        <p:tgtEl>
                                          <p:spTgt spid="4100"/>
                                        </p:tgtEl>
                                        <p:attrNameLst>
                                          <p:attrName>ppt_x</p:attrName>
                                          <p:attrName>ppt_y</p:attrName>
                                        </p:attrNameLst>
                                      </p:cBhvr>
                                      <p:rCtr x="0" y="353"/>
                                    </p:animMotion>
                                  </p:childTnLst>
                                </p:cTn>
                              </p:par>
                            </p:childTnLst>
                          </p:cTn>
                        </p:par>
                        <p:par>
                          <p:cTn id="15" fill="hold">
                            <p:stCondLst>
                              <p:cond delay="30000"/>
                            </p:stCondLst>
                            <p:childTnLst>
                              <p:par>
                                <p:cTn id="16" presetID="10" presetClass="exit" presetSubtype="0" fill="hold" nodeType="afterEffect">
                                  <p:stCondLst>
                                    <p:cond delay="0"/>
                                  </p:stCondLst>
                                  <p:childTnLst>
                                    <p:animEffect transition="out" filter="fade">
                                      <p:cBhvr>
                                        <p:cTn id="17" dur="500"/>
                                        <p:tgtEl>
                                          <p:spTgt spid="4100"/>
                                        </p:tgtEl>
                                      </p:cBhvr>
                                    </p:animEffect>
                                    <p:set>
                                      <p:cBhvr>
                                        <p:cTn id="18" dur="1" fill="hold">
                                          <p:stCondLst>
                                            <p:cond delay="499"/>
                                          </p:stCondLst>
                                        </p:cTn>
                                        <p:tgtEl>
                                          <p:spTgt spid="4100"/>
                                        </p:tgtEl>
                                        <p:attrNameLst>
                                          <p:attrName>style.visibility</p:attrName>
                                        </p:attrNameLst>
                                      </p:cBhvr>
                                      <p:to>
                                        <p:strVal val="hidden"/>
                                      </p:to>
                                    </p:set>
                                  </p:childTnLst>
                                </p:cTn>
                              </p:par>
                            </p:childTnLst>
                          </p:cTn>
                        </p:par>
                        <p:par>
                          <p:cTn id="19" fill="hold">
                            <p:stCondLst>
                              <p:cond delay="30500"/>
                            </p:stCondLst>
                            <p:childTnLst>
                              <p:par>
                                <p:cTn id="20" presetID="10" presetClass="entr" presetSubtype="0" fill="hold" nodeType="afterEffect">
                                  <p:stCondLst>
                                    <p:cond delay="0"/>
                                  </p:stCondLst>
                                  <p:childTnLst>
                                    <p:set>
                                      <p:cBhvr>
                                        <p:cTn id="21" dur="1" fill="hold">
                                          <p:stCondLst>
                                            <p:cond delay="0"/>
                                          </p:stCondLst>
                                        </p:cTn>
                                        <p:tgtEl>
                                          <p:spTgt spid="4101"/>
                                        </p:tgtEl>
                                        <p:attrNameLst>
                                          <p:attrName>style.visibility</p:attrName>
                                        </p:attrNameLst>
                                      </p:cBhvr>
                                      <p:to>
                                        <p:strVal val="visible"/>
                                      </p:to>
                                    </p:set>
                                    <p:animEffect transition="in" filter="fade">
                                      <p:cBhvr>
                                        <p:cTn id="22" dur="1000"/>
                                        <p:tgtEl>
                                          <p:spTgt spid="4101"/>
                                        </p:tgtEl>
                                      </p:cBhvr>
                                    </p:animEffect>
                                  </p:childTnLst>
                                </p:cTn>
                              </p:par>
                              <p:par>
                                <p:cTn id="23" presetID="8" presetClass="emph" presetSubtype="0" fill="hold" nodeType="withEffect">
                                  <p:stCondLst>
                                    <p:cond delay="0"/>
                                  </p:stCondLst>
                                  <p:childTnLst>
                                    <p:animRot by="21600000">
                                      <p:cBhvr>
                                        <p:cTn id="24" dur="2000" fill="hold"/>
                                        <p:tgtEl>
                                          <p:spTgt spid="4101"/>
                                        </p:tgtEl>
                                        <p:attrNameLst>
                                          <p:attrName>r</p:attrName>
                                        </p:attrNameLst>
                                      </p:cBhvr>
                                    </p:animRot>
                                  </p:childTnLst>
                                </p:cTn>
                              </p:par>
                            </p:childTnLst>
                          </p:cTn>
                        </p:par>
                        <p:par>
                          <p:cTn id="25" fill="hold">
                            <p:stCondLst>
                              <p:cond delay="32500"/>
                            </p:stCondLst>
                            <p:childTnLst>
                              <p:par>
                                <p:cTn id="26" presetID="10" presetClass="exit" presetSubtype="0" fill="hold" nodeType="afterEffect">
                                  <p:stCondLst>
                                    <p:cond delay="0"/>
                                  </p:stCondLst>
                                  <p:childTnLst>
                                    <p:animEffect transition="out" filter="fade">
                                      <p:cBhvr>
                                        <p:cTn id="27" dur="1000"/>
                                        <p:tgtEl>
                                          <p:spTgt spid="4101"/>
                                        </p:tgtEl>
                                      </p:cBhvr>
                                    </p:animEffect>
                                    <p:set>
                                      <p:cBhvr>
                                        <p:cTn id="28" dur="1" fill="hold">
                                          <p:stCondLst>
                                            <p:cond delay="999"/>
                                          </p:stCondLst>
                                        </p:cTn>
                                        <p:tgtEl>
                                          <p:spTgt spid="4101"/>
                                        </p:tgtEl>
                                        <p:attrNameLst>
                                          <p:attrName>style.visibility</p:attrName>
                                        </p:attrNameLst>
                                      </p:cBhvr>
                                      <p:to>
                                        <p:strVal val="hidden"/>
                                      </p:to>
                                    </p:set>
                                  </p:childTnLst>
                                </p:cTn>
                              </p:par>
                            </p:childTnLst>
                          </p:cTn>
                        </p:par>
                        <p:par>
                          <p:cTn id="29" fill="hold">
                            <p:stCondLst>
                              <p:cond delay="33500"/>
                            </p:stCondLst>
                            <p:childTnLst>
                              <p:par>
                                <p:cTn id="30" presetID="10" presetClass="entr" presetSubtype="0" fill="hold" nodeType="afterEffect">
                                  <p:stCondLst>
                                    <p:cond delay="0"/>
                                  </p:stCondLst>
                                  <p:childTnLst>
                                    <p:set>
                                      <p:cBhvr>
                                        <p:cTn id="31" dur="1" fill="hold">
                                          <p:stCondLst>
                                            <p:cond delay="0"/>
                                          </p:stCondLst>
                                        </p:cTn>
                                        <p:tgtEl>
                                          <p:spTgt spid="4102"/>
                                        </p:tgtEl>
                                        <p:attrNameLst>
                                          <p:attrName>style.visibility</p:attrName>
                                        </p:attrNameLst>
                                      </p:cBhvr>
                                      <p:to>
                                        <p:strVal val="visible"/>
                                      </p:to>
                                    </p:set>
                                    <p:animEffect transition="in" filter="fade">
                                      <p:cBhvr>
                                        <p:cTn id="32" dur="1000"/>
                                        <p:tgtEl>
                                          <p:spTgt spid="4102"/>
                                        </p:tgtEl>
                                      </p:cBhvr>
                                    </p:animEffect>
                                  </p:childTnLst>
                                </p:cTn>
                              </p:par>
                              <p:par>
                                <p:cTn id="33" presetID="8" presetClass="emph" presetSubtype="0" fill="hold" nodeType="withEffect">
                                  <p:stCondLst>
                                    <p:cond delay="0"/>
                                  </p:stCondLst>
                                  <p:childTnLst>
                                    <p:animRot by="21600000">
                                      <p:cBhvr>
                                        <p:cTn id="34" dur="2000" fill="hold"/>
                                        <p:tgtEl>
                                          <p:spTgt spid="4102"/>
                                        </p:tgtEl>
                                        <p:attrNameLst>
                                          <p:attrName>r</p:attrName>
                                        </p:attrNameLst>
                                      </p:cBhvr>
                                    </p:animRot>
                                  </p:childTnLst>
                                </p:cTn>
                              </p:par>
                            </p:childTnLst>
                          </p:cTn>
                        </p:par>
                        <p:par>
                          <p:cTn id="35" fill="hold">
                            <p:stCondLst>
                              <p:cond delay="35500"/>
                            </p:stCondLst>
                            <p:childTnLst>
                              <p:par>
                                <p:cTn id="36" presetID="10" presetClass="exit" presetSubtype="0" fill="hold" nodeType="afterEffect">
                                  <p:stCondLst>
                                    <p:cond delay="0"/>
                                  </p:stCondLst>
                                  <p:childTnLst>
                                    <p:animEffect transition="out" filter="fade">
                                      <p:cBhvr>
                                        <p:cTn id="37" dur="1000"/>
                                        <p:tgtEl>
                                          <p:spTgt spid="4102"/>
                                        </p:tgtEl>
                                      </p:cBhvr>
                                    </p:animEffect>
                                    <p:set>
                                      <p:cBhvr>
                                        <p:cTn id="38" dur="1" fill="hold">
                                          <p:stCondLst>
                                            <p:cond delay="999"/>
                                          </p:stCondLst>
                                        </p:cTn>
                                        <p:tgtEl>
                                          <p:spTgt spid="4102"/>
                                        </p:tgtEl>
                                        <p:attrNameLst>
                                          <p:attrName>style.visibility</p:attrName>
                                        </p:attrNameLst>
                                      </p:cBhvr>
                                      <p:to>
                                        <p:strVal val="hidden"/>
                                      </p:to>
                                    </p:set>
                                  </p:childTnLst>
                                </p:cTn>
                              </p:par>
                            </p:childTnLst>
                          </p:cTn>
                        </p:par>
                        <p:par>
                          <p:cTn id="39" fill="hold">
                            <p:stCondLst>
                              <p:cond delay="36500"/>
                            </p:stCondLst>
                            <p:childTnLst>
                              <p:par>
                                <p:cTn id="40" presetID="10" presetClass="entr" presetSubtype="0" fill="hold" nodeType="afterEffect">
                                  <p:stCondLst>
                                    <p:cond delay="0"/>
                                  </p:stCondLst>
                                  <p:childTnLst>
                                    <p:set>
                                      <p:cBhvr>
                                        <p:cTn id="41" dur="1" fill="hold">
                                          <p:stCondLst>
                                            <p:cond delay="0"/>
                                          </p:stCondLst>
                                        </p:cTn>
                                        <p:tgtEl>
                                          <p:spTgt spid="4103"/>
                                        </p:tgtEl>
                                        <p:attrNameLst>
                                          <p:attrName>style.visibility</p:attrName>
                                        </p:attrNameLst>
                                      </p:cBhvr>
                                      <p:to>
                                        <p:strVal val="visible"/>
                                      </p:to>
                                    </p:set>
                                    <p:animEffect transition="in" filter="fade">
                                      <p:cBhvr>
                                        <p:cTn id="42" dur="1000"/>
                                        <p:tgtEl>
                                          <p:spTgt spid="4103"/>
                                        </p:tgtEl>
                                      </p:cBhvr>
                                    </p:animEffect>
                                  </p:childTnLst>
                                </p:cTn>
                              </p:par>
                              <p:par>
                                <p:cTn id="43" presetID="8" presetClass="emph" presetSubtype="0" fill="hold" nodeType="withEffect">
                                  <p:stCondLst>
                                    <p:cond delay="0"/>
                                  </p:stCondLst>
                                  <p:childTnLst>
                                    <p:animRot by="21600000">
                                      <p:cBhvr>
                                        <p:cTn id="44" dur="2000" fill="hold"/>
                                        <p:tgtEl>
                                          <p:spTgt spid="4103"/>
                                        </p:tgtEl>
                                        <p:attrNameLst>
                                          <p:attrName>r</p:attrName>
                                        </p:attrNameLst>
                                      </p:cBhvr>
                                    </p:animRot>
                                  </p:childTnLst>
                                </p:cTn>
                              </p:par>
                            </p:childTnLst>
                          </p:cTn>
                        </p:par>
                        <p:par>
                          <p:cTn id="45" fill="hold">
                            <p:stCondLst>
                              <p:cond delay="38500"/>
                            </p:stCondLst>
                            <p:childTnLst>
                              <p:par>
                                <p:cTn id="46" presetID="10" presetClass="exit" presetSubtype="0" fill="hold" nodeType="afterEffect">
                                  <p:stCondLst>
                                    <p:cond delay="0"/>
                                  </p:stCondLst>
                                  <p:childTnLst>
                                    <p:animEffect transition="out" filter="fade">
                                      <p:cBhvr>
                                        <p:cTn id="47" dur="1000"/>
                                        <p:tgtEl>
                                          <p:spTgt spid="4103"/>
                                        </p:tgtEl>
                                      </p:cBhvr>
                                    </p:animEffect>
                                    <p:set>
                                      <p:cBhvr>
                                        <p:cTn id="48" dur="1" fill="hold">
                                          <p:stCondLst>
                                            <p:cond delay="999"/>
                                          </p:stCondLst>
                                        </p:cTn>
                                        <p:tgtEl>
                                          <p:spTgt spid="4103"/>
                                        </p:tgtEl>
                                        <p:attrNameLst>
                                          <p:attrName>style.visibility</p:attrName>
                                        </p:attrNameLst>
                                      </p:cBhvr>
                                      <p:to>
                                        <p:strVal val="hidden"/>
                                      </p:to>
                                    </p:set>
                                  </p:childTnLst>
                                </p:cTn>
                              </p:par>
                            </p:childTnLst>
                          </p:cTn>
                        </p:par>
                        <p:par>
                          <p:cTn id="49" fill="hold">
                            <p:stCondLst>
                              <p:cond delay="39500"/>
                            </p:stCondLst>
                            <p:childTnLst>
                              <p:par>
                                <p:cTn id="50" presetID="10" presetClass="entr" presetSubtype="0" fill="hold" nodeType="afterEffect">
                                  <p:stCondLst>
                                    <p:cond delay="0"/>
                                  </p:stCondLst>
                                  <p:childTnLst>
                                    <p:set>
                                      <p:cBhvr>
                                        <p:cTn id="51" dur="1" fill="hold">
                                          <p:stCondLst>
                                            <p:cond delay="0"/>
                                          </p:stCondLst>
                                        </p:cTn>
                                        <p:tgtEl>
                                          <p:spTgt spid="4104"/>
                                        </p:tgtEl>
                                        <p:attrNameLst>
                                          <p:attrName>style.visibility</p:attrName>
                                        </p:attrNameLst>
                                      </p:cBhvr>
                                      <p:to>
                                        <p:strVal val="visible"/>
                                      </p:to>
                                    </p:set>
                                    <p:animEffect transition="in" filter="fade">
                                      <p:cBhvr>
                                        <p:cTn id="52" dur="1000"/>
                                        <p:tgtEl>
                                          <p:spTgt spid="4104"/>
                                        </p:tgtEl>
                                      </p:cBhvr>
                                    </p:animEffect>
                                  </p:childTnLst>
                                </p:cTn>
                              </p:par>
                              <p:par>
                                <p:cTn id="53" presetID="8" presetClass="emph" presetSubtype="0" fill="hold" nodeType="withEffect">
                                  <p:stCondLst>
                                    <p:cond delay="0"/>
                                  </p:stCondLst>
                                  <p:childTnLst>
                                    <p:animRot by="21600000">
                                      <p:cBhvr>
                                        <p:cTn id="54" dur="2000" fill="hold"/>
                                        <p:tgtEl>
                                          <p:spTgt spid="4104"/>
                                        </p:tgtEl>
                                        <p:attrNameLst>
                                          <p:attrName>r</p:attrName>
                                        </p:attrNameLst>
                                      </p:cBhvr>
                                    </p:animRot>
                                  </p:childTnLst>
                                </p:cTn>
                              </p:par>
                            </p:childTnLst>
                          </p:cTn>
                        </p:par>
                        <p:par>
                          <p:cTn id="55" fill="hold">
                            <p:stCondLst>
                              <p:cond delay="41500"/>
                            </p:stCondLst>
                            <p:childTnLst>
                              <p:par>
                                <p:cTn id="56" presetID="10" presetClass="exit" presetSubtype="0" fill="hold" nodeType="afterEffect">
                                  <p:stCondLst>
                                    <p:cond delay="0"/>
                                  </p:stCondLst>
                                  <p:childTnLst>
                                    <p:animEffect transition="out" filter="fade">
                                      <p:cBhvr>
                                        <p:cTn id="57" dur="1000"/>
                                        <p:tgtEl>
                                          <p:spTgt spid="4104"/>
                                        </p:tgtEl>
                                      </p:cBhvr>
                                    </p:animEffect>
                                    <p:set>
                                      <p:cBhvr>
                                        <p:cTn id="58" dur="1" fill="hold">
                                          <p:stCondLst>
                                            <p:cond delay="999"/>
                                          </p:stCondLst>
                                        </p:cTn>
                                        <p:tgtEl>
                                          <p:spTgt spid="4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59" fill="hold" display="0">
                  <p:stCondLst>
                    <p:cond delay="indefinite"/>
                  </p:stCondLst>
                  <p:endCondLst>
                    <p:cond evt="onPrev" delay="0">
                      <p:tgtEl>
                        <p:sldTgt/>
                      </p:tgtEl>
                    </p:cond>
                    <p:cond evt="onStopAudio" delay="0">
                      <p:tgtEl>
                        <p:sldTgt/>
                      </p:tgtEl>
                    </p:cond>
                  </p:endCondLst>
                </p:cTn>
                <p:tgtEl>
                  <p:spTgt spid="410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1187624" y="404664"/>
            <a:ext cx="6624736" cy="769441"/>
          </a:xfrm>
          <a:prstGeom prst="rect">
            <a:avLst/>
          </a:prstGeom>
        </p:spPr>
        <p:txBody>
          <a:bodyPr wrap="square">
            <a:spAutoFit/>
          </a:bodyPr>
          <a:lstStyle/>
          <a:p>
            <a:pPr algn="ctr"/>
            <a:r>
              <a:rPr lang="ru-RU" sz="4400" b="1" spc="50" dirty="0" smtClean="0">
                <a:ln w="11430"/>
                <a:solidFill>
                  <a:srgbClr val="FFFF00"/>
                </a:solidFill>
                <a:effectLst>
                  <a:outerShdw blurRad="76200" dist="50800" dir="5400000" algn="tl" rotWithShape="0">
                    <a:srgbClr val="000000">
                      <a:alpha val="65000"/>
                    </a:srgbClr>
                  </a:outerShdw>
                </a:effectLst>
              </a:rPr>
              <a:t>Определите части речи</a:t>
            </a:r>
            <a:endParaRPr lang="ru-RU" sz="4400" b="1" spc="50" dirty="0">
              <a:ln w="11430"/>
              <a:solidFill>
                <a:srgbClr val="FFFF00"/>
              </a:solidFill>
              <a:effectLst>
                <a:outerShdw blurRad="76200" dist="50800" dir="5400000" algn="tl" rotWithShape="0">
                  <a:srgbClr val="000000">
                    <a:alpha val="65000"/>
                  </a:srgbClr>
                </a:outerShdw>
              </a:effectLst>
            </a:endParaRPr>
          </a:p>
        </p:txBody>
      </p:sp>
      <p:sp>
        <p:nvSpPr>
          <p:cNvPr id="8" name="TextBox 7"/>
          <p:cNvSpPr txBox="1"/>
          <p:nvPr/>
        </p:nvSpPr>
        <p:spPr>
          <a:xfrm>
            <a:off x="0" y="4149080"/>
            <a:ext cx="9144000" cy="1200329"/>
          </a:xfrm>
          <a:prstGeom prst="rect">
            <a:avLst/>
          </a:prstGeom>
          <a:noFill/>
        </p:spPr>
        <p:txBody>
          <a:bodyPr wrap="square" rtlCol="0">
            <a:spAutoFit/>
          </a:bodyPr>
          <a:lstStyle/>
          <a:p>
            <a:r>
              <a:rPr lang="ru-RU" sz="7200" dirty="0" smtClean="0"/>
              <a:t> </a:t>
            </a:r>
            <a:endParaRPr lang="ru-RU" sz="7200" dirty="0"/>
          </a:p>
        </p:txBody>
      </p:sp>
      <p:sp>
        <p:nvSpPr>
          <p:cNvPr id="11" name="Текст 10"/>
          <p:cNvSpPr>
            <a:spLocks noGrp="1"/>
          </p:cNvSpPr>
          <p:nvPr>
            <p:ph type="body" idx="1"/>
          </p:nvPr>
        </p:nvSpPr>
        <p:spPr>
          <a:xfrm>
            <a:off x="971600" y="2060848"/>
            <a:ext cx="7772400" cy="4968552"/>
          </a:xfrm>
        </p:spPr>
        <p:txBody>
          <a:bodyPr>
            <a:normAutofit fontScale="92500" lnSpcReduction="20000"/>
          </a:bodyPr>
          <a:lstStyle/>
          <a:p>
            <a:r>
              <a:rPr lang="ru-RU" sz="4400" u="sng" dirty="0" smtClean="0">
                <a:solidFill>
                  <a:schemeClr val="tx1"/>
                </a:solidFill>
              </a:rPr>
              <a:t>Столовая</a:t>
            </a:r>
            <a:r>
              <a:rPr lang="ru-RU" sz="4400" dirty="0" smtClean="0">
                <a:solidFill>
                  <a:schemeClr val="tx1"/>
                </a:solidFill>
              </a:rPr>
              <a:t> посуда</a:t>
            </a:r>
          </a:p>
          <a:p>
            <a:r>
              <a:rPr lang="ru-RU" sz="4400" dirty="0" smtClean="0">
                <a:solidFill>
                  <a:schemeClr val="tx1"/>
                </a:solidFill>
              </a:rPr>
              <a:t>Школьная </a:t>
            </a:r>
            <a:r>
              <a:rPr lang="ru-RU" sz="4400" u="sng" dirty="0" smtClean="0">
                <a:solidFill>
                  <a:schemeClr val="tx1"/>
                </a:solidFill>
              </a:rPr>
              <a:t>столовая</a:t>
            </a:r>
          </a:p>
          <a:p>
            <a:r>
              <a:rPr lang="ru-RU" sz="4400" u="sng" dirty="0" smtClean="0">
                <a:solidFill>
                  <a:schemeClr val="tx1"/>
                </a:solidFill>
              </a:rPr>
              <a:t>Учительский</a:t>
            </a:r>
            <a:r>
              <a:rPr lang="ru-RU" sz="4400" dirty="0" smtClean="0">
                <a:solidFill>
                  <a:schemeClr val="tx1"/>
                </a:solidFill>
              </a:rPr>
              <a:t> журнал</a:t>
            </a:r>
          </a:p>
          <a:p>
            <a:r>
              <a:rPr lang="ru-RU" sz="4400" u="sng" dirty="0" smtClean="0">
                <a:solidFill>
                  <a:schemeClr val="tx1"/>
                </a:solidFill>
              </a:rPr>
              <a:t>Учительская</a:t>
            </a:r>
            <a:r>
              <a:rPr lang="ru-RU" sz="4400" dirty="0" smtClean="0">
                <a:solidFill>
                  <a:schemeClr val="tx1"/>
                </a:solidFill>
              </a:rPr>
              <a:t> закрыта</a:t>
            </a:r>
          </a:p>
          <a:p>
            <a:r>
              <a:rPr lang="ru-RU" sz="4400" u="sng" dirty="0" smtClean="0">
                <a:solidFill>
                  <a:schemeClr val="tx1"/>
                </a:solidFill>
              </a:rPr>
              <a:t>Больной</a:t>
            </a:r>
            <a:r>
              <a:rPr lang="ru-RU" sz="4400" dirty="0" smtClean="0">
                <a:solidFill>
                  <a:schemeClr val="tx1"/>
                </a:solidFill>
              </a:rPr>
              <a:t> палец</a:t>
            </a:r>
          </a:p>
          <a:p>
            <a:r>
              <a:rPr lang="ru-RU" sz="4400" dirty="0" smtClean="0">
                <a:solidFill>
                  <a:schemeClr val="tx1"/>
                </a:solidFill>
              </a:rPr>
              <a:t>Пришёл </a:t>
            </a:r>
            <a:r>
              <a:rPr lang="ru-RU" sz="4400" u="sng" dirty="0" smtClean="0">
                <a:solidFill>
                  <a:schemeClr val="tx1"/>
                </a:solidFill>
              </a:rPr>
              <a:t>больной</a:t>
            </a:r>
          </a:p>
          <a:p>
            <a:r>
              <a:rPr lang="ru-RU" sz="4400" u="sng" dirty="0" smtClean="0">
                <a:solidFill>
                  <a:schemeClr val="tx1"/>
                </a:solidFill>
              </a:rPr>
              <a:t>Дежурный </a:t>
            </a:r>
            <a:r>
              <a:rPr lang="ru-RU" sz="4400" dirty="0" smtClean="0">
                <a:solidFill>
                  <a:schemeClr val="tx1"/>
                </a:solidFill>
              </a:rPr>
              <a:t>по классу</a:t>
            </a:r>
          </a:p>
          <a:p>
            <a:r>
              <a:rPr lang="ru-RU" sz="4400" u="sng" dirty="0" smtClean="0">
                <a:solidFill>
                  <a:schemeClr val="tx1"/>
                </a:solidFill>
              </a:rPr>
              <a:t>Дежурный</a:t>
            </a:r>
            <a:r>
              <a:rPr lang="ru-RU" sz="4400" dirty="0" smtClean="0">
                <a:solidFill>
                  <a:schemeClr val="tx1"/>
                </a:solidFill>
              </a:rPr>
              <a:t> полицейский</a:t>
            </a:r>
          </a:p>
          <a:p>
            <a:endParaRPr lang="ru-RU" sz="4400" dirty="0">
              <a:solidFill>
                <a:schemeClr val="tx1"/>
              </a:solidFill>
            </a:endParaRPr>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1700808"/>
            <a:ext cx="8820472" cy="769441"/>
          </a:xfrm>
          <a:prstGeom prst="rect">
            <a:avLst/>
          </a:prstGeom>
          <a:noFill/>
        </p:spPr>
        <p:txBody>
          <a:bodyPr wrap="square" rtlCol="0">
            <a:spAutoFit/>
          </a:bodyPr>
          <a:lstStyle/>
          <a:p>
            <a:r>
              <a:rPr lang="ru-RU" sz="4400" b="1" dirty="0" smtClean="0"/>
              <a:t>     </a:t>
            </a:r>
            <a:endParaRPr lang="ru-RU" sz="4400" b="1" dirty="0"/>
          </a:p>
        </p:txBody>
      </p:sp>
      <p:graphicFrame>
        <p:nvGraphicFramePr>
          <p:cNvPr id="3" name="Таблица 2"/>
          <p:cNvGraphicFramePr>
            <a:graphicFrameLocks noGrp="1"/>
          </p:cNvGraphicFramePr>
          <p:nvPr/>
        </p:nvGraphicFramePr>
        <p:xfrm>
          <a:off x="467544" y="260648"/>
          <a:ext cx="8280923" cy="6165852"/>
        </p:xfrm>
        <a:graphic>
          <a:graphicData uri="http://schemas.openxmlformats.org/drawingml/2006/table">
            <a:tbl>
              <a:tblPr firstRow="1" firstCol="1">
                <a:tableStyleId>{93296810-A885-4BE3-A3E7-6D5BEEA58F35}</a:tableStyleId>
              </a:tblPr>
              <a:tblGrid>
                <a:gridCol w="1182989"/>
                <a:gridCol w="1182989"/>
                <a:gridCol w="1182989"/>
                <a:gridCol w="1182989"/>
                <a:gridCol w="1182989"/>
                <a:gridCol w="1182989"/>
                <a:gridCol w="1182989"/>
              </a:tblGrid>
              <a:tr h="1476164">
                <a:tc>
                  <a:txBody>
                    <a:bodyPr/>
                    <a:lstStyle/>
                    <a:p>
                      <a:pPr algn="ctr"/>
                      <a:endParaRPr lang="ru-RU" sz="3200" dirty="0" smtClean="0"/>
                    </a:p>
                    <a:p>
                      <a:pPr algn="ctr"/>
                      <a:r>
                        <a:rPr lang="ru-RU" sz="3200" dirty="0" smtClean="0"/>
                        <a:t>род</a:t>
                      </a:r>
                      <a:endParaRPr lang="ru-RU" sz="32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ru-RU" sz="3600" dirty="0" smtClean="0"/>
                    </a:p>
                    <a:p>
                      <a:pPr algn="ctr"/>
                      <a:r>
                        <a:rPr lang="ru-RU" sz="3600" dirty="0" smtClean="0"/>
                        <a:t>И.п.</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ru-RU" sz="3600" dirty="0" smtClean="0"/>
                    </a:p>
                    <a:p>
                      <a:pPr algn="ctr"/>
                      <a:r>
                        <a:rPr lang="ru-RU" sz="3600" dirty="0" smtClean="0"/>
                        <a:t>Р.п.</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ru-RU" sz="3600" dirty="0" smtClean="0"/>
                    </a:p>
                    <a:p>
                      <a:pPr algn="ctr"/>
                      <a:r>
                        <a:rPr lang="ru-RU" sz="3600" dirty="0" smtClean="0"/>
                        <a:t>Д.п.</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ru-RU" sz="3600" dirty="0" smtClean="0"/>
                    </a:p>
                    <a:p>
                      <a:pPr algn="ctr"/>
                      <a:r>
                        <a:rPr lang="ru-RU" sz="3600" dirty="0" smtClean="0"/>
                        <a:t>В.п.</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ru-RU" sz="3600" dirty="0" smtClean="0"/>
                    </a:p>
                    <a:p>
                      <a:pPr algn="ctr"/>
                      <a:r>
                        <a:rPr lang="ru-RU" sz="3600" dirty="0" smtClean="0"/>
                        <a:t>Т.п.</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endParaRPr lang="ru-RU" sz="3600" dirty="0" smtClean="0"/>
                    </a:p>
                    <a:p>
                      <a:pPr algn="ctr"/>
                      <a:r>
                        <a:rPr lang="ru-RU" sz="3600" dirty="0" smtClean="0"/>
                        <a:t>П.п.</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1476164">
                <a:tc>
                  <a:txBody>
                    <a:bodyPr/>
                    <a:lstStyle/>
                    <a:p>
                      <a:r>
                        <a:rPr lang="ru-RU" sz="3600" dirty="0" smtClean="0"/>
                        <a:t>Ж.р.</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a:t>
                      </a:r>
                      <a:r>
                        <a:rPr lang="ru-RU" sz="3600" dirty="0" err="1" smtClean="0"/>
                        <a:t>ая</a:t>
                      </a:r>
                      <a:endParaRPr lang="ru-RU" sz="3600" dirty="0" smtClean="0"/>
                    </a:p>
                    <a:p>
                      <a:r>
                        <a:rPr lang="ru-RU" sz="3600" dirty="0" smtClean="0"/>
                        <a:t>-</a:t>
                      </a:r>
                      <a:r>
                        <a:rPr lang="ru-RU" sz="3600" dirty="0" err="1" smtClean="0"/>
                        <a:t>яя</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-ой</a:t>
                      </a:r>
                    </a:p>
                    <a:p>
                      <a:r>
                        <a:rPr lang="ru-RU" sz="3600" dirty="0" smtClean="0"/>
                        <a:t>-ей</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-ой</a:t>
                      </a:r>
                    </a:p>
                    <a:p>
                      <a:r>
                        <a:rPr lang="ru-RU" sz="3600" dirty="0" smtClean="0"/>
                        <a:t>-ей</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a:t>
                      </a:r>
                      <a:r>
                        <a:rPr lang="ru-RU" sz="3600" dirty="0" err="1" smtClean="0"/>
                        <a:t>ую</a:t>
                      </a:r>
                      <a:endParaRPr lang="ru-RU" sz="3600" dirty="0" smtClean="0"/>
                    </a:p>
                    <a:p>
                      <a:r>
                        <a:rPr lang="ru-RU" sz="3600" dirty="0" smtClean="0"/>
                        <a:t>-</a:t>
                      </a:r>
                      <a:r>
                        <a:rPr lang="ru-RU" sz="3600" dirty="0" err="1" smtClean="0"/>
                        <a:t>юю</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-ой</a:t>
                      </a:r>
                    </a:p>
                    <a:p>
                      <a:r>
                        <a:rPr lang="ru-RU" sz="3600" dirty="0" smtClean="0"/>
                        <a:t>-ей</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-ой</a:t>
                      </a:r>
                    </a:p>
                    <a:p>
                      <a:r>
                        <a:rPr lang="ru-RU" sz="3600" dirty="0" smtClean="0"/>
                        <a:t>-ей</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1476164">
                <a:tc>
                  <a:txBody>
                    <a:bodyPr/>
                    <a:lstStyle/>
                    <a:p>
                      <a:r>
                        <a:rPr lang="ru-RU" sz="3600" dirty="0" smtClean="0"/>
                        <a:t>М.р.</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-ой</a:t>
                      </a:r>
                    </a:p>
                    <a:p>
                      <a:r>
                        <a:rPr lang="ru-RU" sz="3600" dirty="0" smtClean="0"/>
                        <a:t>-</a:t>
                      </a:r>
                      <a:r>
                        <a:rPr lang="ru-RU" sz="3600" dirty="0" err="1" smtClean="0"/>
                        <a:t>ый</a:t>
                      </a:r>
                      <a:endParaRPr lang="ru-RU" sz="3600" dirty="0" smtClean="0"/>
                    </a:p>
                    <a:p>
                      <a:r>
                        <a:rPr lang="ru-RU" sz="3600" dirty="0" smtClean="0"/>
                        <a:t>-</a:t>
                      </a:r>
                      <a:r>
                        <a:rPr lang="ru-RU" sz="3600" dirty="0" err="1" smtClean="0"/>
                        <a:t>ий</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-ого</a:t>
                      </a:r>
                    </a:p>
                    <a:p>
                      <a:r>
                        <a:rPr lang="ru-RU" sz="3600" dirty="0" smtClean="0"/>
                        <a:t>-его</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a:t>
                      </a:r>
                      <a:r>
                        <a:rPr lang="ru-RU" sz="3600" dirty="0" err="1" smtClean="0"/>
                        <a:t>ому</a:t>
                      </a:r>
                      <a:endParaRPr lang="ru-RU" sz="3600" dirty="0" smtClean="0"/>
                    </a:p>
                    <a:p>
                      <a:r>
                        <a:rPr lang="ru-RU" sz="3600" dirty="0" smtClean="0"/>
                        <a:t>-ему</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2000" dirty="0" smtClean="0"/>
                        <a:t>-ой</a:t>
                      </a:r>
                    </a:p>
                    <a:p>
                      <a:r>
                        <a:rPr lang="ru-RU" sz="2000" dirty="0" smtClean="0"/>
                        <a:t>-</a:t>
                      </a:r>
                      <a:r>
                        <a:rPr lang="ru-RU" sz="2000" dirty="0" err="1" smtClean="0"/>
                        <a:t>ый</a:t>
                      </a:r>
                      <a:endParaRPr lang="ru-RU" sz="2000" dirty="0" smtClean="0"/>
                    </a:p>
                    <a:p>
                      <a:r>
                        <a:rPr lang="ru-RU" sz="2000" dirty="0" smtClean="0"/>
                        <a:t>-</a:t>
                      </a:r>
                      <a:r>
                        <a:rPr lang="ru-RU" sz="2000" dirty="0" err="1" smtClean="0"/>
                        <a:t>ий</a:t>
                      </a:r>
                      <a:endParaRPr lang="ru-RU" sz="2000" dirty="0" smtClean="0"/>
                    </a:p>
                    <a:p>
                      <a:r>
                        <a:rPr lang="ru-RU" sz="2000" dirty="0" smtClean="0"/>
                        <a:t>-ого</a:t>
                      </a:r>
                    </a:p>
                    <a:p>
                      <a:r>
                        <a:rPr lang="ru-RU" sz="2000" dirty="0" smtClean="0"/>
                        <a:t>-его</a:t>
                      </a:r>
                      <a:endParaRPr lang="ru-RU" sz="20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a:t>
                      </a:r>
                      <a:r>
                        <a:rPr lang="ru-RU" sz="3600" dirty="0" err="1" smtClean="0"/>
                        <a:t>ым</a:t>
                      </a:r>
                      <a:endParaRPr lang="ru-RU" sz="3600" dirty="0" smtClean="0"/>
                    </a:p>
                    <a:p>
                      <a:r>
                        <a:rPr lang="ru-RU" sz="3600" dirty="0" smtClean="0"/>
                        <a:t>-им</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a:t>
                      </a:r>
                      <a:r>
                        <a:rPr lang="ru-RU" sz="3600" dirty="0" err="1" smtClean="0"/>
                        <a:t>ом</a:t>
                      </a:r>
                      <a:endParaRPr lang="ru-RU" sz="3600" dirty="0" smtClean="0"/>
                    </a:p>
                    <a:p>
                      <a:r>
                        <a:rPr lang="ru-RU" sz="3600" dirty="0" smtClean="0"/>
                        <a:t>-ем</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r h="1476164">
                <a:tc>
                  <a:txBody>
                    <a:bodyPr/>
                    <a:lstStyle/>
                    <a:p>
                      <a:r>
                        <a:rPr lang="ru-RU" sz="3600" dirty="0" smtClean="0"/>
                        <a:t>С.р.</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a:t>
                      </a:r>
                      <a:r>
                        <a:rPr lang="ru-RU" sz="3600" dirty="0" err="1" smtClean="0"/>
                        <a:t>ое</a:t>
                      </a:r>
                      <a:endParaRPr lang="ru-RU" sz="3600" dirty="0" smtClean="0"/>
                    </a:p>
                    <a:p>
                      <a:r>
                        <a:rPr lang="ru-RU" sz="3600" dirty="0" smtClean="0"/>
                        <a:t>-ее</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-ого</a:t>
                      </a:r>
                    </a:p>
                    <a:p>
                      <a:r>
                        <a:rPr lang="ru-RU" sz="3600" dirty="0" smtClean="0"/>
                        <a:t>-его</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a:t>
                      </a:r>
                      <a:r>
                        <a:rPr lang="ru-RU" sz="3600" dirty="0" err="1" smtClean="0"/>
                        <a:t>ому</a:t>
                      </a:r>
                      <a:endParaRPr lang="ru-RU" sz="3600" dirty="0" smtClean="0"/>
                    </a:p>
                    <a:p>
                      <a:r>
                        <a:rPr lang="ru-RU" sz="3600" dirty="0" smtClean="0"/>
                        <a:t>-ему</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2000" dirty="0" smtClean="0"/>
                        <a:t>-</a:t>
                      </a:r>
                      <a:r>
                        <a:rPr lang="ru-RU" sz="2000" dirty="0" err="1" smtClean="0"/>
                        <a:t>ое</a:t>
                      </a:r>
                      <a:endParaRPr lang="ru-RU" sz="2000" dirty="0" smtClean="0"/>
                    </a:p>
                    <a:p>
                      <a:r>
                        <a:rPr lang="ru-RU" sz="2000" dirty="0" smtClean="0"/>
                        <a:t>-ее</a:t>
                      </a:r>
                    </a:p>
                    <a:p>
                      <a:r>
                        <a:rPr lang="ru-RU" sz="2000" dirty="0" smtClean="0"/>
                        <a:t>-ого</a:t>
                      </a:r>
                    </a:p>
                    <a:p>
                      <a:r>
                        <a:rPr lang="ru-RU" sz="2000" dirty="0" smtClean="0"/>
                        <a:t>-его</a:t>
                      </a:r>
                      <a:endParaRPr lang="ru-RU" sz="20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a:t>
                      </a:r>
                      <a:r>
                        <a:rPr lang="ru-RU" sz="3600" dirty="0" err="1" smtClean="0"/>
                        <a:t>ым</a:t>
                      </a:r>
                      <a:endParaRPr lang="ru-RU" sz="3600" dirty="0" smtClean="0"/>
                    </a:p>
                    <a:p>
                      <a:r>
                        <a:rPr lang="ru-RU" sz="3600" dirty="0" smtClean="0"/>
                        <a:t>-им</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ru-RU" sz="3600" dirty="0" smtClean="0"/>
                        <a:t>-</a:t>
                      </a:r>
                      <a:r>
                        <a:rPr lang="ru-RU" sz="3600" dirty="0" err="1" smtClean="0"/>
                        <a:t>ом</a:t>
                      </a:r>
                      <a:endParaRPr lang="ru-RU" sz="3600" dirty="0" smtClean="0"/>
                    </a:p>
                    <a:p>
                      <a:r>
                        <a:rPr lang="ru-RU" sz="3600" dirty="0" smtClean="0"/>
                        <a:t>-ем</a:t>
                      </a:r>
                      <a:endParaRPr lang="ru-RU" sz="36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Tree>
  </p:cSld>
  <p:clrMapOvr>
    <a:masterClrMapping/>
  </p:clrMapOvr>
  <p:transition>
    <p:whee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251520" y="908719"/>
          <a:ext cx="8640961" cy="5764984"/>
        </p:xfrm>
        <a:graphic>
          <a:graphicData uri="http://schemas.openxmlformats.org/drawingml/2006/table">
            <a:tbl>
              <a:tblPr/>
              <a:tblGrid>
                <a:gridCol w="557014"/>
                <a:gridCol w="8083947"/>
              </a:tblGrid>
              <a:tr h="558661">
                <a:tc>
                  <a:txBody>
                    <a:bodyPr/>
                    <a:lstStyle/>
                    <a:p>
                      <a:pPr>
                        <a:lnSpc>
                          <a:spcPct val="115000"/>
                        </a:lnSpc>
                        <a:spcAft>
                          <a:spcPts val="0"/>
                        </a:spcAft>
                      </a:pPr>
                      <a:r>
                        <a:rPr lang="ru-RU" sz="3200" dirty="0">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3200" b="1" dirty="0">
                          <a:latin typeface="Calibri"/>
                          <a:ea typeface="Calibri"/>
                          <a:cs typeface="Times New Roman"/>
                        </a:rPr>
                        <a:t>Я активно работал на уроке.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2128">
                <a:tc>
                  <a:txBody>
                    <a:bodyPr/>
                    <a:lstStyle/>
                    <a:p>
                      <a:pPr>
                        <a:lnSpc>
                          <a:spcPct val="115000"/>
                        </a:lnSpc>
                        <a:spcAft>
                          <a:spcPts val="0"/>
                        </a:spcAft>
                      </a:pPr>
                      <a:r>
                        <a:rPr lang="ru-RU" sz="3200" dirty="0">
                          <a:latin typeface="Calibri"/>
                          <a:ea typeface="Calibri"/>
                          <a:cs typeface="Times New Roman"/>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3200" b="1" dirty="0">
                          <a:latin typeface="Calibri"/>
                          <a:ea typeface="Calibri"/>
                          <a:cs typeface="Times New Roman"/>
                        </a:rPr>
                        <a:t>Я внимательно слушал учителя и ответы учащихся.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8661">
                <a:tc>
                  <a:txBody>
                    <a:bodyPr/>
                    <a:lstStyle/>
                    <a:p>
                      <a:pPr>
                        <a:lnSpc>
                          <a:spcPct val="115000"/>
                        </a:lnSpc>
                        <a:spcAft>
                          <a:spcPts val="0"/>
                        </a:spcAft>
                      </a:pPr>
                      <a:r>
                        <a:rPr lang="ru-RU" sz="3200">
                          <a:latin typeface="Calibri"/>
                          <a:ea typeface="Calibri"/>
                          <a:cs typeface="Times New Roman"/>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3200" b="1" dirty="0">
                          <a:latin typeface="Calibri"/>
                          <a:ea typeface="Calibri"/>
                          <a:cs typeface="Times New Roman"/>
                        </a:rPr>
                        <a:t>Я знаю, что такое имя прилагательное.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2128">
                <a:tc>
                  <a:txBody>
                    <a:bodyPr/>
                    <a:lstStyle/>
                    <a:p>
                      <a:pPr>
                        <a:lnSpc>
                          <a:spcPct val="115000"/>
                        </a:lnSpc>
                        <a:spcAft>
                          <a:spcPts val="0"/>
                        </a:spcAft>
                      </a:pPr>
                      <a:r>
                        <a:rPr lang="ru-RU" sz="3200">
                          <a:latin typeface="Calibri"/>
                          <a:ea typeface="Calibri"/>
                          <a:cs typeface="Times New Roman"/>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3200" b="1" dirty="0">
                          <a:latin typeface="Calibri"/>
                          <a:ea typeface="Calibri"/>
                          <a:cs typeface="Times New Roman"/>
                        </a:rPr>
                        <a:t>Я умею определять грамматические признаки имен прилагательных.</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9064">
                <a:tc>
                  <a:txBody>
                    <a:bodyPr/>
                    <a:lstStyle/>
                    <a:p>
                      <a:pPr>
                        <a:lnSpc>
                          <a:spcPct val="115000"/>
                        </a:lnSpc>
                        <a:spcAft>
                          <a:spcPts val="0"/>
                        </a:spcAft>
                      </a:pPr>
                      <a:r>
                        <a:rPr lang="ru-RU" sz="3200">
                          <a:latin typeface="Calibri"/>
                          <a:ea typeface="Calibri"/>
                          <a:cs typeface="Times New Roman"/>
                        </a:rPr>
                        <a:t>5.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3200" b="1" dirty="0">
                          <a:latin typeface="Calibri"/>
                          <a:ea typeface="Calibri"/>
                          <a:cs typeface="Times New Roman"/>
                        </a:rPr>
                        <a:t>Я использовал изученные правила, чтобы не ошибиться в написании безударных падежных окончаний </a:t>
                      </a:r>
                      <a:r>
                        <a:rPr lang="ru-RU" sz="3200" b="1" dirty="0" smtClean="0">
                          <a:latin typeface="Calibri"/>
                          <a:ea typeface="Calibri"/>
                          <a:cs typeface="Times New Roman"/>
                        </a:rPr>
                        <a:t>прилагательных</a:t>
                      </a:r>
                      <a:endParaRPr lang="ru-RU" sz="32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Прямоугольник 4"/>
          <p:cNvSpPr/>
          <p:nvPr/>
        </p:nvSpPr>
        <p:spPr>
          <a:xfrm>
            <a:off x="1809549" y="0"/>
            <a:ext cx="552491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Лист самооценки</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spd="slow">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1538" y="0"/>
            <a:ext cx="7087581"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Спасибо за урок!</a:t>
            </a:r>
          </a:p>
          <a:p>
            <a:pPr algn="ctr"/>
            <a:r>
              <a:rPr lang="ru-RU"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Молодцы!</a:t>
            </a:r>
            <a:endParaRPr lang="ru-RU"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26626" name="Picture 2" descr="Картинка 13 из 26179">
            <a:hlinkClick r:id="rId2"/>
          </p:cNvPr>
          <p:cNvPicPr>
            <a:picLocks noChangeAspect="1" noChangeArrowheads="1" noCrop="1"/>
          </p:cNvPicPr>
          <p:nvPr/>
        </p:nvPicPr>
        <p:blipFill>
          <a:blip r:embed="rId3" cstate="print"/>
          <a:srcRect/>
          <a:stretch>
            <a:fillRect/>
          </a:stretch>
        </p:blipFill>
        <p:spPr bwMode="auto">
          <a:xfrm>
            <a:off x="857224" y="1714488"/>
            <a:ext cx="7643866" cy="514351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85728"/>
            <a:ext cx="8715436" cy="2643206"/>
          </a:xfrm>
        </p:spPr>
        <p:txBody>
          <a:bodyPr>
            <a:normAutofit/>
          </a:bodyPr>
          <a:lstStyle/>
          <a:p>
            <a:pPr algn="just">
              <a:lnSpc>
                <a:spcPct val="110000"/>
              </a:lnSpc>
            </a:pPr>
            <a:r>
              <a:rPr lang="ru-RU" sz="3200" dirty="0" smtClean="0">
                <a:solidFill>
                  <a:schemeClr val="accent6">
                    <a:lumMod val="75000"/>
                  </a:schemeClr>
                </a:solidFill>
                <a:effectLst/>
                <a:ea typeface="Cambria Math" pitchFamily="18" charset="0"/>
              </a:rPr>
              <a:t/>
            </a:r>
            <a:br>
              <a:rPr lang="ru-RU" sz="3200" dirty="0" smtClean="0">
                <a:solidFill>
                  <a:schemeClr val="accent6">
                    <a:lumMod val="75000"/>
                  </a:schemeClr>
                </a:solidFill>
                <a:effectLst/>
                <a:ea typeface="Cambria Math" pitchFamily="18" charset="0"/>
              </a:rPr>
            </a:br>
            <a:endParaRPr lang="ru-RU" sz="3200" dirty="0">
              <a:solidFill>
                <a:schemeClr val="accent6">
                  <a:lumMod val="75000"/>
                </a:schemeClr>
              </a:solidFill>
              <a:effectLst/>
              <a:ea typeface="Cambria Math" pitchFamily="18" charset="0"/>
            </a:endParaRPr>
          </a:p>
        </p:txBody>
      </p:sp>
      <p:sp>
        <p:nvSpPr>
          <p:cNvPr id="10241" name="Rectangle 1"/>
          <p:cNvSpPr>
            <a:spLocks noChangeArrowheads="1"/>
          </p:cNvSpPr>
          <p:nvPr/>
        </p:nvSpPr>
        <p:spPr bwMode="auto">
          <a:xfrm>
            <a:off x="683568" y="991181"/>
            <a:ext cx="7812360" cy="42780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9600" b="1" i="1" dirty="0" smtClean="0">
                <a:solidFill>
                  <a:srgbClr val="000000"/>
                </a:solidFill>
                <a:latin typeface="Constantia" pitchFamily="18" charset="0"/>
                <a:ea typeface="Times New Roman" pitchFamily="18" charset="0"/>
                <a:cs typeface="Arial" pitchFamily="34" charset="0"/>
              </a:rPr>
              <a:t>-</a:t>
            </a:r>
            <a:r>
              <a:rPr kumimoji="0" lang="ru-RU" sz="8800" b="1" i="1" u="none" strike="noStrike" cap="none" normalizeH="0" baseline="0" dirty="0" err="1" smtClean="0">
                <a:ln>
                  <a:noFill/>
                </a:ln>
                <a:solidFill>
                  <a:srgbClr val="000000"/>
                </a:solidFill>
                <a:effectLst/>
                <a:latin typeface="Constantia" pitchFamily="18" charset="0"/>
                <a:ea typeface="Times New Roman" pitchFamily="18" charset="0"/>
                <a:cs typeface="Arial" pitchFamily="34" charset="0"/>
              </a:rPr>
              <a:t>ая</a:t>
            </a:r>
            <a:r>
              <a:rPr kumimoji="0" lang="ru-RU" sz="8800" b="1" i="1" u="none" strike="noStrike" cap="none" normalizeH="0" baseline="0" dirty="0" smtClean="0">
                <a:ln>
                  <a:noFill/>
                </a:ln>
                <a:solidFill>
                  <a:srgbClr val="000000"/>
                </a:solidFill>
                <a:effectLst/>
                <a:latin typeface="Constantia" pitchFamily="18" charset="0"/>
                <a:ea typeface="Times New Roman" pitchFamily="18" charset="0"/>
                <a:cs typeface="Arial" pitchFamily="34" charset="0"/>
              </a:rPr>
              <a:t>  -</a:t>
            </a:r>
            <a:r>
              <a:rPr kumimoji="0" lang="ru-RU" sz="8800" b="1" i="1" u="none" strike="noStrike" cap="none" normalizeH="0" baseline="0" dirty="0" err="1" smtClean="0">
                <a:ln>
                  <a:noFill/>
                </a:ln>
                <a:solidFill>
                  <a:srgbClr val="000000"/>
                </a:solidFill>
                <a:effectLst/>
                <a:latin typeface="Constantia" pitchFamily="18" charset="0"/>
                <a:ea typeface="Times New Roman" pitchFamily="18" charset="0"/>
                <a:cs typeface="Arial" pitchFamily="34" charset="0"/>
              </a:rPr>
              <a:t>яя</a:t>
            </a:r>
            <a:r>
              <a:rPr kumimoji="0" lang="ru-RU" sz="8800" b="1" i="1" u="none" strike="noStrike" cap="none" normalizeH="0" baseline="0" dirty="0" smtClean="0">
                <a:ln>
                  <a:noFill/>
                </a:ln>
                <a:solidFill>
                  <a:srgbClr val="000000"/>
                </a:solidFill>
                <a:effectLst/>
                <a:latin typeface="Constantia" pitchFamily="18"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8800" b="1" i="1" u="none" strike="noStrike" cap="none" normalizeH="0" baseline="0" dirty="0" smtClean="0">
                <a:ln>
                  <a:noFill/>
                </a:ln>
                <a:solidFill>
                  <a:srgbClr val="000000"/>
                </a:solidFill>
                <a:effectLst/>
                <a:latin typeface="Constantia" pitchFamily="18" charset="0"/>
                <a:ea typeface="Times New Roman" pitchFamily="18" charset="0"/>
                <a:cs typeface="Arial" pitchFamily="34" charset="0"/>
              </a:rPr>
              <a:t>-</a:t>
            </a:r>
            <a:r>
              <a:rPr kumimoji="0" lang="ru-RU" sz="8800" b="1" i="1" u="none" strike="noStrike" cap="none" normalizeH="0" baseline="0" dirty="0" err="1" smtClean="0">
                <a:ln>
                  <a:noFill/>
                </a:ln>
                <a:solidFill>
                  <a:srgbClr val="000000"/>
                </a:solidFill>
                <a:effectLst/>
                <a:latin typeface="Constantia" pitchFamily="18" charset="0"/>
                <a:ea typeface="Times New Roman" pitchFamily="18" charset="0"/>
                <a:cs typeface="Arial" pitchFamily="34" charset="0"/>
              </a:rPr>
              <a:t>ое</a:t>
            </a:r>
            <a:r>
              <a:rPr kumimoji="0" lang="ru-RU" sz="8800" b="1" i="1" u="none" strike="noStrike" cap="none" normalizeH="0" baseline="0" dirty="0" smtClean="0">
                <a:ln>
                  <a:noFill/>
                </a:ln>
                <a:solidFill>
                  <a:srgbClr val="000000"/>
                </a:solidFill>
                <a:effectLst/>
                <a:latin typeface="Constantia" pitchFamily="18" charset="0"/>
                <a:ea typeface="Times New Roman" pitchFamily="18" charset="0"/>
                <a:cs typeface="Arial" pitchFamily="34" charset="0"/>
              </a:rPr>
              <a:t>  -ее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8800" b="1" i="1" u="none" strike="noStrike" cap="none" normalizeH="0" baseline="0" dirty="0" smtClean="0">
                <a:ln>
                  <a:noFill/>
                </a:ln>
                <a:solidFill>
                  <a:srgbClr val="000000"/>
                </a:solidFill>
                <a:effectLst/>
                <a:latin typeface="Constantia" pitchFamily="18" charset="0"/>
                <a:ea typeface="Times New Roman" pitchFamily="18" charset="0"/>
                <a:cs typeface="Arial" pitchFamily="34" charset="0"/>
              </a:rPr>
              <a:t>-</a:t>
            </a:r>
            <a:r>
              <a:rPr kumimoji="0" lang="ru-RU" sz="8800" b="1" i="1" u="none" strike="noStrike" cap="none" normalizeH="0" baseline="0" dirty="0" err="1" smtClean="0">
                <a:ln>
                  <a:noFill/>
                </a:ln>
                <a:solidFill>
                  <a:srgbClr val="000000"/>
                </a:solidFill>
                <a:effectLst/>
                <a:latin typeface="Constantia" pitchFamily="18" charset="0"/>
                <a:ea typeface="Times New Roman" pitchFamily="18" charset="0"/>
                <a:cs typeface="Arial" pitchFamily="34" charset="0"/>
              </a:rPr>
              <a:t>ый</a:t>
            </a:r>
            <a:r>
              <a:rPr kumimoji="0" lang="ru-RU" sz="8800" b="1" i="1" u="none" strike="noStrike" cap="none" normalizeH="0" baseline="0" dirty="0" smtClean="0">
                <a:ln>
                  <a:noFill/>
                </a:ln>
                <a:solidFill>
                  <a:srgbClr val="000000"/>
                </a:solidFill>
                <a:effectLst/>
                <a:latin typeface="Constantia" pitchFamily="18" charset="0"/>
                <a:ea typeface="Times New Roman" pitchFamily="18" charset="0"/>
                <a:cs typeface="Arial" pitchFamily="34" charset="0"/>
              </a:rPr>
              <a:t>  -</a:t>
            </a:r>
            <a:r>
              <a:rPr kumimoji="0" lang="ru-RU" sz="8800" b="1" i="1" u="none" strike="noStrike" cap="none" normalizeH="0" baseline="0" dirty="0" err="1" smtClean="0">
                <a:ln>
                  <a:noFill/>
                </a:ln>
                <a:solidFill>
                  <a:srgbClr val="000000"/>
                </a:solidFill>
                <a:effectLst/>
                <a:latin typeface="Constantia" pitchFamily="18" charset="0"/>
                <a:ea typeface="Times New Roman" pitchFamily="18" charset="0"/>
                <a:cs typeface="Arial" pitchFamily="34" charset="0"/>
              </a:rPr>
              <a:t>ий</a:t>
            </a:r>
            <a:r>
              <a:rPr kumimoji="0" lang="ru-RU" sz="8800" b="1" i="1" u="none" strike="noStrike" cap="none" normalizeH="0" baseline="0" dirty="0" smtClean="0">
                <a:ln>
                  <a:noFill/>
                </a:ln>
                <a:solidFill>
                  <a:srgbClr val="000000"/>
                </a:solidFill>
                <a:effectLst/>
                <a:latin typeface="Constantia" pitchFamily="18" charset="0"/>
                <a:ea typeface="Times New Roman" pitchFamily="18" charset="0"/>
                <a:cs typeface="Arial" pitchFamily="34" charset="0"/>
              </a:rPr>
              <a:t>  -ой</a:t>
            </a:r>
            <a:endParaRPr kumimoji="0" lang="ru-RU" sz="8800" b="0" i="0" u="none" strike="noStrike" cap="none" normalizeH="0" baseline="0" dirty="0" smtClean="0">
              <a:ln>
                <a:noFill/>
              </a:ln>
              <a:solidFill>
                <a:schemeClr val="tx1"/>
              </a:solidFill>
              <a:effectLst/>
              <a:latin typeface="Constantia" pitchFamily="18"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Рабочий стол\деревья снег.jpeg"/>
          <p:cNvPicPr>
            <a:picLocks noGrp="1" noChangeAspect="1" noChangeArrowheads="1"/>
          </p:cNvPicPr>
          <p:nvPr>
            <p:ph sz="half" idx="1"/>
          </p:nvPr>
        </p:nvPicPr>
        <p:blipFill>
          <a:blip r:embed="rId2" cstate="screen"/>
          <a:srcRect/>
          <a:stretch>
            <a:fillRect/>
          </a:stretch>
        </p:blipFill>
        <p:spPr bwMode="auto">
          <a:xfrm>
            <a:off x="485398" y="908720"/>
            <a:ext cx="3942586" cy="55921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7" name="Picture 3" descr="C:\Documents and Settings\Admin\Рабочий стол\снег дер.jpg"/>
          <p:cNvPicPr>
            <a:picLocks noGrp="1" noChangeAspect="1" noChangeArrowheads="1"/>
          </p:cNvPicPr>
          <p:nvPr>
            <p:ph sz="half" idx="2"/>
          </p:nvPr>
        </p:nvPicPr>
        <p:blipFill>
          <a:blip r:embed="rId3" cstate="screen"/>
          <a:srcRect/>
          <a:stretch>
            <a:fillRect/>
          </a:stretch>
        </p:blipFill>
        <p:spPr bwMode="auto">
          <a:xfrm>
            <a:off x="4786314" y="1484784"/>
            <a:ext cx="4178174" cy="4176464"/>
          </a:xfrm>
          <a:prstGeom prst="ellipse">
            <a:avLst/>
          </a:prstGeom>
          <a:ln>
            <a:noFill/>
          </a:ln>
          <a:effectLst>
            <a:softEdge rad="112500"/>
          </a:effectLst>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88640"/>
            <a:ext cx="8820472" cy="5632311"/>
          </a:xfrm>
          <a:prstGeom prst="rect">
            <a:avLst/>
          </a:prstGeom>
        </p:spPr>
        <p:txBody>
          <a:bodyPr wrap="square">
            <a:spAutoFit/>
          </a:bodyPr>
          <a:lstStyle/>
          <a:p>
            <a:pPr>
              <a:buNone/>
            </a:pPr>
            <a:r>
              <a:rPr lang="ru-RU" sz="6000" b="1" dirty="0" smtClean="0"/>
              <a:t>Определяю я предметы,</a:t>
            </a:r>
          </a:p>
          <a:p>
            <a:pPr>
              <a:buNone/>
            </a:pPr>
            <a:r>
              <a:rPr lang="ru-RU" sz="6000" b="1" dirty="0" smtClean="0"/>
              <a:t>Они со мной весьма приметны.</a:t>
            </a:r>
          </a:p>
          <a:p>
            <a:pPr>
              <a:buNone/>
            </a:pPr>
            <a:r>
              <a:rPr lang="ru-RU" sz="6000" b="1" dirty="0" smtClean="0"/>
              <a:t>Я украшаю вашу речь,</a:t>
            </a:r>
          </a:p>
          <a:p>
            <a:pPr>
              <a:buNone/>
            </a:pPr>
            <a:r>
              <a:rPr lang="ru-RU" sz="6000" b="1" dirty="0" smtClean="0"/>
              <a:t>Меня вам надо знать, беречь.</a:t>
            </a:r>
          </a:p>
        </p:txBody>
      </p:sp>
    </p:spTree>
  </p:cSld>
  <p:clrMapOvr>
    <a:masterClrMapping/>
  </p:clrMapOvr>
  <p:transition spd="slow">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вал 2"/>
          <p:cNvSpPr/>
          <p:nvPr/>
        </p:nvSpPr>
        <p:spPr>
          <a:xfrm>
            <a:off x="2987824" y="3068960"/>
            <a:ext cx="3240360" cy="1656184"/>
          </a:xfrm>
          <a:prstGeom prst="ellipse">
            <a:avLst/>
          </a:prstGeom>
          <a:solidFill>
            <a:srgbClr val="FFFF0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Овал 3"/>
          <p:cNvSpPr/>
          <p:nvPr/>
        </p:nvSpPr>
        <p:spPr>
          <a:xfrm>
            <a:off x="5580112" y="4653136"/>
            <a:ext cx="3240360" cy="2204864"/>
          </a:xfrm>
          <a:prstGeom prst="ellipse">
            <a:avLst/>
          </a:prstGeom>
          <a:solidFill>
            <a:srgbClr val="FFFF0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Овал 4"/>
          <p:cNvSpPr/>
          <p:nvPr/>
        </p:nvSpPr>
        <p:spPr>
          <a:xfrm>
            <a:off x="323528" y="4797152"/>
            <a:ext cx="3744416" cy="2060848"/>
          </a:xfrm>
          <a:prstGeom prst="ellipse">
            <a:avLst/>
          </a:prstGeom>
          <a:solidFill>
            <a:srgbClr val="FFFF0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0" y="1772816"/>
            <a:ext cx="3240360" cy="1656184"/>
          </a:xfrm>
          <a:prstGeom prst="ellipse">
            <a:avLst/>
          </a:prstGeom>
          <a:solidFill>
            <a:srgbClr val="FFFF0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5724128" y="1556792"/>
            <a:ext cx="3240360" cy="1656184"/>
          </a:xfrm>
          <a:prstGeom prst="ellipse">
            <a:avLst/>
          </a:prstGeom>
          <a:solidFill>
            <a:srgbClr val="FFFF0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2627784" y="0"/>
            <a:ext cx="3240360" cy="1656184"/>
          </a:xfrm>
          <a:prstGeom prst="ellipse">
            <a:avLst/>
          </a:prstGeom>
          <a:solidFill>
            <a:srgbClr val="FFFF0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395536" y="4941168"/>
            <a:ext cx="3600400" cy="1384995"/>
          </a:xfrm>
          <a:prstGeom prst="rect">
            <a:avLst/>
          </a:prstGeom>
          <a:noFill/>
        </p:spPr>
        <p:txBody>
          <a:bodyPr wrap="square" rtlCol="0">
            <a:spAutoFit/>
          </a:bodyPr>
          <a:lstStyle/>
          <a:p>
            <a:r>
              <a:rPr lang="ru-RU" sz="2400" b="1" dirty="0" smtClean="0">
                <a:solidFill>
                  <a:srgbClr val="FF0000"/>
                </a:solidFill>
              </a:rPr>
              <a:t>      </a:t>
            </a:r>
            <a:r>
              <a:rPr lang="ru-RU" sz="2800" b="1" dirty="0" smtClean="0">
                <a:solidFill>
                  <a:srgbClr val="FF0000"/>
                </a:solidFill>
              </a:rPr>
              <a:t>Дружит с существительным, подчиняется в Р.,Ч.,П.</a:t>
            </a:r>
            <a:endParaRPr lang="ru-RU" sz="2800" b="1" dirty="0">
              <a:solidFill>
                <a:srgbClr val="FF0000"/>
              </a:solidFill>
            </a:endParaRPr>
          </a:p>
        </p:txBody>
      </p:sp>
      <p:sp>
        <p:nvSpPr>
          <p:cNvPr id="10" name="TextBox 9"/>
          <p:cNvSpPr txBox="1"/>
          <p:nvPr/>
        </p:nvSpPr>
        <p:spPr>
          <a:xfrm>
            <a:off x="3275856" y="3212976"/>
            <a:ext cx="2880320" cy="954107"/>
          </a:xfrm>
          <a:prstGeom prst="rect">
            <a:avLst/>
          </a:prstGeom>
          <a:noFill/>
        </p:spPr>
        <p:txBody>
          <a:bodyPr wrap="square" rtlCol="0">
            <a:spAutoFit/>
          </a:bodyPr>
          <a:lstStyle/>
          <a:p>
            <a:pPr algn="ctr"/>
            <a:r>
              <a:rPr lang="ru-RU" sz="2800" b="1" dirty="0" smtClean="0">
                <a:solidFill>
                  <a:srgbClr val="FF0000"/>
                </a:solidFill>
              </a:rPr>
              <a:t>Имя прилагательное</a:t>
            </a:r>
            <a:endParaRPr lang="ru-RU" sz="2800" b="1" dirty="0">
              <a:solidFill>
                <a:srgbClr val="FF0000"/>
              </a:solidFill>
            </a:endParaRPr>
          </a:p>
        </p:txBody>
      </p:sp>
      <p:sp>
        <p:nvSpPr>
          <p:cNvPr id="11" name="TextBox 10"/>
          <p:cNvSpPr txBox="1"/>
          <p:nvPr/>
        </p:nvSpPr>
        <p:spPr>
          <a:xfrm>
            <a:off x="2843808" y="260648"/>
            <a:ext cx="3384376" cy="1200329"/>
          </a:xfrm>
          <a:prstGeom prst="rect">
            <a:avLst/>
          </a:prstGeom>
          <a:noFill/>
        </p:spPr>
        <p:txBody>
          <a:bodyPr wrap="square" rtlCol="0">
            <a:spAutoFit/>
          </a:bodyPr>
          <a:lstStyle/>
          <a:p>
            <a:r>
              <a:rPr lang="ru-RU" sz="2400" b="1" dirty="0" smtClean="0">
                <a:solidFill>
                  <a:srgbClr val="FF0000"/>
                </a:solidFill>
              </a:rPr>
              <a:t>Отвечает на вопросы:</a:t>
            </a:r>
          </a:p>
          <a:p>
            <a:r>
              <a:rPr lang="ru-RU" sz="2400" b="1" dirty="0">
                <a:solidFill>
                  <a:srgbClr val="FF0000"/>
                </a:solidFill>
              </a:rPr>
              <a:t>к</a:t>
            </a:r>
            <a:r>
              <a:rPr lang="ru-RU" sz="2400" b="1" dirty="0" smtClean="0">
                <a:solidFill>
                  <a:srgbClr val="FF0000"/>
                </a:solidFill>
              </a:rPr>
              <a:t>акой? какая? какое?</a:t>
            </a:r>
          </a:p>
          <a:p>
            <a:r>
              <a:rPr lang="ru-RU" sz="2400" b="1" dirty="0">
                <a:solidFill>
                  <a:srgbClr val="FF0000"/>
                </a:solidFill>
              </a:rPr>
              <a:t>к</a:t>
            </a:r>
            <a:r>
              <a:rPr lang="ru-RU" sz="2400" b="1" dirty="0" smtClean="0">
                <a:solidFill>
                  <a:srgbClr val="FF0000"/>
                </a:solidFill>
              </a:rPr>
              <a:t>акие?</a:t>
            </a:r>
            <a:endParaRPr lang="ru-RU" sz="2400" b="1" dirty="0">
              <a:solidFill>
                <a:srgbClr val="FF0000"/>
              </a:solidFill>
            </a:endParaRPr>
          </a:p>
        </p:txBody>
      </p:sp>
      <p:sp>
        <p:nvSpPr>
          <p:cNvPr id="12" name="TextBox 11"/>
          <p:cNvSpPr txBox="1"/>
          <p:nvPr/>
        </p:nvSpPr>
        <p:spPr>
          <a:xfrm>
            <a:off x="6012160" y="1988840"/>
            <a:ext cx="2448272" cy="646331"/>
          </a:xfrm>
          <a:prstGeom prst="rect">
            <a:avLst/>
          </a:prstGeom>
          <a:noFill/>
        </p:spPr>
        <p:txBody>
          <a:bodyPr wrap="square" rtlCol="0">
            <a:spAutoFit/>
          </a:bodyPr>
          <a:lstStyle/>
          <a:p>
            <a:r>
              <a:rPr lang="ru-RU" sz="3600" b="1" dirty="0" smtClean="0">
                <a:solidFill>
                  <a:srgbClr val="FF0000"/>
                </a:solidFill>
              </a:rPr>
              <a:t>Часть речи</a:t>
            </a:r>
            <a:endParaRPr lang="ru-RU" sz="3600" b="1" dirty="0">
              <a:solidFill>
                <a:srgbClr val="FF0000"/>
              </a:solidFill>
            </a:endParaRPr>
          </a:p>
        </p:txBody>
      </p:sp>
      <p:sp>
        <p:nvSpPr>
          <p:cNvPr id="13" name="TextBox 12"/>
          <p:cNvSpPr txBox="1"/>
          <p:nvPr/>
        </p:nvSpPr>
        <p:spPr>
          <a:xfrm>
            <a:off x="6012160" y="4941168"/>
            <a:ext cx="2592288" cy="1815882"/>
          </a:xfrm>
          <a:prstGeom prst="rect">
            <a:avLst/>
          </a:prstGeom>
          <a:noFill/>
        </p:spPr>
        <p:txBody>
          <a:bodyPr wrap="square" rtlCol="0">
            <a:spAutoFit/>
          </a:bodyPr>
          <a:lstStyle/>
          <a:p>
            <a:r>
              <a:rPr lang="ru-RU" sz="2800" b="1" dirty="0" smtClean="0">
                <a:solidFill>
                  <a:srgbClr val="FF0000"/>
                </a:solidFill>
              </a:rPr>
              <a:t>Дает описание предмета, делает речь красочной</a:t>
            </a:r>
            <a:endParaRPr lang="ru-RU" sz="2800" b="1" dirty="0">
              <a:solidFill>
                <a:srgbClr val="FF0000"/>
              </a:solidFill>
            </a:endParaRPr>
          </a:p>
        </p:txBody>
      </p:sp>
      <p:sp>
        <p:nvSpPr>
          <p:cNvPr id="14" name="TextBox 13"/>
          <p:cNvSpPr txBox="1"/>
          <p:nvPr/>
        </p:nvSpPr>
        <p:spPr>
          <a:xfrm>
            <a:off x="179512" y="2132856"/>
            <a:ext cx="3096344" cy="954107"/>
          </a:xfrm>
          <a:prstGeom prst="rect">
            <a:avLst/>
          </a:prstGeom>
          <a:noFill/>
        </p:spPr>
        <p:txBody>
          <a:bodyPr wrap="square" rtlCol="0">
            <a:spAutoFit/>
          </a:bodyPr>
          <a:lstStyle/>
          <a:p>
            <a:r>
              <a:rPr lang="ru-RU" sz="2800" b="1" dirty="0" smtClean="0">
                <a:solidFill>
                  <a:srgbClr val="FF0000"/>
                </a:solidFill>
              </a:rPr>
              <a:t>Обозначает признак предмета</a:t>
            </a:r>
            <a:endParaRPr lang="ru-RU" sz="2800" b="1" dirty="0">
              <a:solidFill>
                <a:srgbClr val="FF0000"/>
              </a:solidFill>
            </a:endParaRPr>
          </a:p>
        </p:txBody>
      </p:sp>
      <p:cxnSp>
        <p:nvCxnSpPr>
          <p:cNvPr id="16" name="Прямая соединительная линия 15"/>
          <p:cNvCxnSpPr/>
          <p:nvPr/>
        </p:nvCxnSpPr>
        <p:spPr>
          <a:xfrm>
            <a:off x="4355976" y="1700808"/>
            <a:ext cx="72008" cy="12961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3131840" y="2852936"/>
            <a:ext cx="576064"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a:stCxn id="5" idx="7"/>
          </p:cNvCxnSpPr>
          <p:nvPr/>
        </p:nvCxnSpPr>
        <p:spPr>
          <a:xfrm flipV="1">
            <a:off x="3519587" y="4581128"/>
            <a:ext cx="188317" cy="517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flipH="1">
            <a:off x="5508104" y="2708920"/>
            <a:ext cx="288032"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flipH="1" flipV="1">
            <a:off x="6084168" y="4365104"/>
            <a:ext cx="720080" cy="50405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1000" fill="hold"/>
                                        <p:tgtEl>
                                          <p:spTgt spid="14"/>
                                        </p:tgtEl>
                                        <p:attrNameLst>
                                          <p:attrName>ppt_w</p:attrName>
                                        </p:attrNameLst>
                                      </p:cBhvr>
                                      <p:tavLst>
                                        <p:tav tm="0">
                                          <p:val>
                                            <p:strVal val="#ppt_w*0.70"/>
                                          </p:val>
                                        </p:tav>
                                        <p:tav tm="100000">
                                          <p:val>
                                            <p:strVal val="#ppt_w"/>
                                          </p:val>
                                        </p:tav>
                                      </p:tavLst>
                                    </p:anim>
                                    <p:anim calcmode="lin" valueType="num">
                                      <p:cBhvr>
                                        <p:cTn id="15" dur="1000" fill="hold"/>
                                        <p:tgtEl>
                                          <p:spTgt spid="14"/>
                                        </p:tgtEl>
                                        <p:attrNameLst>
                                          <p:attrName>ppt_h</p:attrName>
                                        </p:attrNameLst>
                                      </p:cBhvr>
                                      <p:tavLst>
                                        <p:tav tm="0">
                                          <p:val>
                                            <p:strVal val="#ppt_h"/>
                                          </p:val>
                                        </p:tav>
                                        <p:tav tm="100000">
                                          <p:val>
                                            <p:strVal val="#ppt_h"/>
                                          </p:val>
                                        </p:tav>
                                      </p:tavLst>
                                    </p:anim>
                                    <p:animEffect transition="in" filter="fade">
                                      <p:cBhvr>
                                        <p:cTn id="16" dur="1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0.70"/>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strVal val="#ppt_w*0.70"/>
                                          </p:val>
                                        </p:tav>
                                        <p:tav tm="100000">
                                          <p:val>
                                            <p:strVal val="#ppt_w"/>
                                          </p:val>
                                        </p:tav>
                                      </p:tavLst>
                                    </p:anim>
                                    <p:anim calcmode="lin" valueType="num">
                                      <p:cBhvr>
                                        <p:cTn id="29" dur="1000" fill="hold"/>
                                        <p:tgtEl>
                                          <p:spTgt spid="9"/>
                                        </p:tgtEl>
                                        <p:attrNameLst>
                                          <p:attrName>ppt_h</p:attrName>
                                        </p:attrNameLst>
                                      </p:cBhvr>
                                      <p:tavLst>
                                        <p:tav tm="0">
                                          <p:val>
                                            <p:strVal val="#ppt_h"/>
                                          </p:val>
                                        </p:tav>
                                        <p:tav tm="100000">
                                          <p:val>
                                            <p:strVal val="#ppt_h"/>
                                          </p:val>
                                        </p:tav>
                                      </p:tavLst>
                                    </p:anim>
                                    <p:animEffect transition="in" filter="fade">
                                      <p:cBhvr>
                                        <p:cTn id="30" dur="1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strVal val="#ppt_w*0.70"/>
                                          </p:val>
                                        </p:tav>
                                        <p:tav tm="100000">
                                          <p:val>
                                            <p:strVal val="#ppt_w"/>
                                          </p:val>
                                        </p:tav>
                                      </p:tavLst>
                                    </p:anim>
                                    <p:anim calcmode="lin" valueType="num">
                                      <p:cBhvr>
                                        <p:cTn id="36" dur="1000" fill="hold"/>
                                        <p:tgtEl>
                                          <p:spTgt spid="13"/>
                                        </p:tgtEl>
                                        <p:attrNameLst>
                                          <p:attrName>ppt_h</p:attrName>
                                        </p:attrNameLst>
                                      </p:cBhvr>
                                      <p:tavLst>
                                        <p:tav tm="0">
                                          <p:val>
                                            <p:strVal val="#ppt_h"/>
                                          </p:val>
                                        </p:tav>
                                        <p:tav tm="100000">
                                          <p:val>
                                            <p:strVal val="#ppt_h"/>
                                          </p:val>
                                        </p:tav>
                                      </p:tavLst>
                                    </p:anim>
                                    <p:animEffect transition="in" filter="fade">
                                      <p:cBhvr>
                                        <p:cTn id="3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459432"/>
            <a:ext cx="8964488" cy="563231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endParaRPr lang="ru-RU" sz="6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endParaRPr lang="ru-RU"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ru-RU" sz="6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Тема урока:</a:t>
            </a:r>
          </a:p>
          <a:p>
            <a:pPr algn="ctr"/>
            <a:r>
              <a:rPr lang="ru-RU" sz="6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Безударные падежные </a:t>
            </a:r>
          </a:p>
          <a:p>
            <a:pPr algn="ctr"/>
            <a:r>
              <a:rPr lang="ru-RU"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о</a:t>
            </a:r>
            <a:r>
              <a:rPr lang="ru-RU"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кончания</a:t>
            </a:r>
          </a:p>
          <a:p>
            <a:pPr algn="ctr"/>
            <a:r>
              <a:rPr lang="ru-RU"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a:t>
            </a:r>
            <a:r>
              <a:rPr lang="ru-RU" sz="6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мен прилагательных </a:t>
            </a:r>
          </a:p>
        </p:txBody>
      </p:sp>
      <p:pic>
        <p:nvPicPr>
          <p:cNvPr id="3" name="Picture 8" descr="Просмотреть подробности"/>
          <p:cNvPicPr>
            <a:picLocks noChangeAspect="1" noChangeArrowheads="1" noCrop="1"/>
          </p:cNvPicPr>
          <p:nvPr/>
        </p:nvPicPr>
        <p:blipFill>
          <a:blip r:embed="rId2" cstate="print"/>
          <a:srcRect/>
          <a:stretch>
            <a:fillRect/>
          </a:stretch>
        </p:blipFill>
        <p:spPr bwMode="auto">
          <a:xfrm>
            <a:off x="7236296" y="4950295"/>
            <a:ext cx="1907704" cy="1907706"/>
          </a:xfrm>
          <a:prstGeom prst="rect">
            <a:avLst/>
          </a:prstGeom>
          <a:noFill/>
        </p:spPr>
      </p:pic>
      <p:pic>
        <p:nvPicPr>
          <p:cNvPr id="5" name="Picture 2" descr="http://uchitel.3dn.ru/_ld/178/94370261.png"/>
          <p:cNvPicPr>
            <a:picLocks noChangeAspect="1" noChangeArrowheads="1"/>
          </p:cNvPicPr>
          <p:nvPr/>
        </p:nvPicPr>
        <p:blipFill>
          <a:blip r:embed="rId3" cstate="print"/>
          <a:srcRect l="82007" t="57050"/>
          <a:stretch>
            <a:fillRect/>
          </a:stretch>
        </p:blipFill>
        <p:spPr bwMode="auto">
          <a:xfrm>
            <a:off x="0" y="-1"/>
            <a:ext cx="1259632" cy="2269067"/>
          </a:xfrm>
          <a:prstGeom prst="rect">
            <a:avLst/>
          </a:prstGeom>
          <a:noFill/>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89625"/>
            <a:ext cx="9144000" cy="6494085"/>
          </a:xfrm>
          <a:prstGeom prst="rect">
            <a:avLst/>
          </a:prstGeom>
        </p:spPr>
        <p:txBody>
          <a:bodyPr wrap="square">
            <a:spAutoFit/>
          </a:bodyPr>
          <a:lstStyle/>
          <a:p>
            <a:pPr lvl="0" fontAlgn="base">
              <a:spcBef>
                <a:spcPct val="0"/>
              </a:spcBef>
              <a:spcAft>
                <a:spcPct val="0"/>
              </a:spcAft>
            </a:pPr>
            <a:r>
              <a:rPr lang="ru-RU" sz="32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ial" pitchFamily="34" charset="0"/>
                <a:ea typeface="Times New Roman" pitchFamily="18" charset="0"/>
                <a:cs typeface="Arial" pitchFamily="34" charset="0"/>
              </a:rPr>
              <a:t>Цель:</a:t>
            </a:r>
          </a:p>
          <a:p>
            <a:pPr lvl="0" fontAlgn="base">
              <a:spcBef>
                <a:spcPct val="0"/>
              </a:spcBef>
              <a:spcAft>
                <a:spcPct val="0"/>
              </a:spcAft>
            </a:pPr>
            <a:endParaRPr lang="ru-RU" sz="32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ial" pitchFamily="34" charset="0"/>
              <a:ea typeface="Times New Roman" pitchFamily="18" charset="0"/>
              <a:cs typeface="Arial" pitchFamily="34" charset="0"/>
            </a:endParaRPr>
          </a:p>
          <a:p>
            <a:pPr lvl="0" fontAlgn="base">
              <a:spcBef>
                <a:spcPct val="0"/>
              </a:spcBef>
              <a:spcAft>
                <a:spcPct val="0"/>
              </a:spcAft>
            </a:pPr>
            <a:r>
              <a:rPr kumimoji="0" lang="ru-RU" sz="3200" b="1" i="0" u="none" strike="noStrike" cap="all" spc="0" normalizeH="0" baseline="0" dirty="0" smtClean="0">
                <a:ln w="9000" cmpd="sng">
                  <a:solidFill>
                    <a:schemeClr val="accent4">
                      <a:shade val="50000"/>
                      <a:satMod val="120000"/>
                    </a:schemeClr>
                  </a:solidFill>
                  <a:prstDash val="solid"/>
                </a:ln>
                <a:effectLst>
                  <a:reflection blurRad="12700" stA="28000" endPos="45000" dist="1000" dir="5400000" sy="-100000" algn="bl" rotWithShape="0"/>
                </a:effectLst>
                <a:latin typeface="Arial" pitchFamily="34" charset="0"/>
                <a:ea typeface="Times New Roman" pitchFamily="18" charset="0"/>
                <a:cs typeface="Arial" pitchFamily="34" charset="0"/>
              </a:rPr>
              <a:t>Закрепить:</a:t>
            </a:r>
          </a:p>
          <a:p>
            <a:pPr lvl="0" fontAlgn="base">
              <a:spcBef>
                <a:spcPct val="0"/>
              </a:spcBef>
              <a:spcAft>
                <a:spcPct val="0"/>
              </a:spcAft>
            </a:pPr>
            <a:endParaRPr kumimoji="0" lang="ru-RU" sz="3200" b="1" i="0" u="none" strike="noStrike" cap="all" spc="0" normalizeH="0" baseline="0" dirty="0" smtClean="0">
              <a:ln w="9000" cmpd="sng">
                <a:solidFill>
                  <a:schemeClr val="accent4">
                    <a:shade val="50000"/>
                    <a:satMod val="120000"/>
                  </a:schemeClr>
                </a:solidFill>
                <a:prstDash val="solid"/>
              </a:ln>
              <a:effectLst>
                <a:reflection blurRad="12700" stA="28000" endPos="45000" dist="1000" dir="5400000" sy="-100000" algn="bl" rotWithShape="0"/>
              </a:effectLst>
              <a:latin typeface="Arial" pitchFamily="34" charset="0"/>
              <a:cs typeface="Arial" pitchFamily="34" charset="0"/>
            </a:endParaRPr>
          </a:p>
          <a:p>
            <a:pPr lvl="0" eaLnBrk="0" fontAlgn="base" hangingPunct="0">
              <a:spcBef>
                <a:spcPct val="0"/>
              </a:spcBef>
              <a:spcAft>
                <a:spcPct val="0"/>
              </a:spcAft>
              <a:buFont typeface="Arial" pitchFamily="34" charset="0"/>
              <a:buChar char="•"/>
            </a:pPr>
            <a:r>
              <a:rPr kumimoji="0" lang="ru-RU" sz="3200" b="1" i="0" u="none" strike="noStrike" cap="all" spc="0" normalizeH="0" baseline="0" dirty="0" smtClean="0">
                <a:ln w="9000" cmpd="sng">
                  <a:solidFill>
                    <a:schemeClr val="accent4">
                      <a:shade val="50000"/>
                      <a:satMod val="120000"/>
                    </a:schemeClr>
                  </a:solidFill>
                  <a:prstDash val="solid"/>
                </a:ln>
                <a:effectLst>
                  <a:reflection blurRad="12700" stA="28000" endPos="45000" dist="1000" dir="5400000" sy="-100000" algn="bl" rotWithShape="0"/>
                </a:effectLst>
                <a:latin typeface="Arial" pitchFamily="34" charset="0"/>
                <a:ea typeface="Times New Roman" pitchFamily="18" charset="0"/>
                <a:cs typeface="Arial" pitchFamily="34" charset="0"/>
              </a:rPr>
              <a:t>    знания об имени прилагательном как части речи.</a:t>
            </a:r>
            <a:endParaRPr kumimoji="0" lang="ru-RU" sz="3200" b="1" i="0" u="none" strike="noStrike" cap="all" spc="0" normalizeH="0" baseline="0" dirty="0" smtClean="0">
              <a:ln w="9000" cmpd="sng">
                <a:solidFill>
                  <a:schemeClr val="accent4">
                    <a:shade val="50000"/>
                    <a:satMod val="120000"/>
                  </a:schemeClr>
                </a:solidFill>
                <a:prstDash val="solid"/>
              </a:ln>
              <a:effectLst>
                <a:reflection blurRad="12700" stA="28000" endPos="45000" dist="1000" dir="5400000" sy="-100000" algn="bl" rotWithShape="0"/>
              </a:effectLst>
              <a:latin typeface="Arial" pitchFamily="34" charset="0"/>
              <a:cs typeface="Arial" pitchFamily="34" charset="0"/>
            </a:endParaRPr>
          </a:p>
          <a:p>
            <a:pPr lvl="0" eaLnBrk="0" fontAlgn="base" hangingPunct="0">
              <a:spcBef>
                <a:spcPct val="0"/>
              </a:spcBef>
              <a:spcAft>
                <a:spcPct val="0"/>
              </a:spcAft>
              <a:buFont typeface="Arial" pitchFamily="34" charset="0"/>
              <a:buChar char="•"/>
            </a:pPr>
            <a:r>
              <a:rPr kumimoji="0" lang="ru-RU" sz="3200" b="1" i="0" u="none" strike="noStrike" cap="all" spc="0" normalizeH="0" baseline="0" dirty="0" smtClean="0">
                <a:ln w="9000" cmpd="sng">
                  <a:solidFill>
                    <a:schemeClr val="accent4">
                      <a:shade val="50000"/>
                      <a:satMod val="120000"/>
                    </a:schemeClr>
                  </a:solidFill>
                  <a:prstDash val="solid"/>
                </a:ln>
                <a:effectLst>
                  <a:reflection blurRad="12700" stA="28000" endPos="45000" dist="1000" dir="5400000" sy="-100000" algn="bl" rotWithShape="0"/>
                </a:effectLst>
                <a:latin typeface="Arial" pitchFamily="34" charset="0"/>
                <a:ea typeface="Times New Roman" pitchFamily="18" charset="0"/>
                <a:cs typeface="Arial" pitchFamily="34" charset="0"/>
              </a:rPr>
              <a:t>    умение распознавать имена прилагательные в тексте, определять их род, число, падеж.</a:t>
            </a:r>
            <a:endParaRPr kumimoji="0" lang="ru-RU" sz="3200" b="1" i="0" u="none" strike="noStrike" cap="all" spc="0" normalizeH="0" baseline="0" dirty="0" smtClean="0">
              <a:ln w="9000" cmpd="sng">
                <a:solidFill>
                  <a:schemeClr val="accent4">
                    <a:shade val="50000"/>
                    <a:satMod val="120000"/>
                  </a:schemeClr>
                </a:solidFill>
                <a:prstDash val="solid"/>
              </a:ln>
              <a:effectLst>
                <a:reflection blurRad="12700" stA="28000" endPos="45000" dist="1000" dir="5400000" sy="-100000" algn="bl" rotWithShape="0"/>
              </a:effectLst>
              <a:latin typeface="Arial" pitchFamily="34" charset="0"/>
              <a:cs typeface="Arial" pitchFamily="34" charset="0"/>
            </a:endParaRPr>
          </a:p>
          <a:p>
            <a:pPr lvl="0" eaLnBrk="0" fontAlgn="base" hangingPunct="0">
              <a:spcBef>
                <a:spcPct val="0"/>
              </a:spcBef>
              <a:spcAft>
                <a:spcPct val="0"/>
              </a:spcAft>
              <a:buFont typeface="Arial" pitchFamily="34" charset="0"/>
              <a:buChar char="•"/>
            </a:pPr>
            <a:r>
              <a:rPr kumimoji="0" lang="ru-RU" sz="3200" b="1" i="0" u="none" strike="noStrike" cap="all" spc="0" normalizeH="0" baseline="0" dirty="0" smtClean="0">
                <a:ln w="9000" cmpd="sng">
                  <a:solidFill>
                    <a:schemeClr val="accent4">
                      <a:shade val="50000"/>
                      <a:satMod val="120000"/>
                    </a:schemeClr>
                  </a:solidFill>
                  <a:prstDash val="solid"/>
                </a:ln>
                <a:effectLst>
                  <a:reflection blurRad="12700" stA="28000" endPos="45000" dist="1000" dir="5400000" sy="-100000" algn="bl" rotWithShape="0"/>
                </a:effectLst>
                <a:latin typeface="Arial" pitchFamily="34" charset="0"/>
                <a:ea typeface="Times New Roman" pitchFamily="18" charset="0"/>
                <a:cs typeface="Arial" pitchFamily="34" charset="0"/>
              </a:rPr>
              <a:t>    умение правильно писать окончания имён прилагательных</a:t>
            </a:r>
            <a:r>
              <a:rPr kumimoji="0" lang="ru-RU" sz="3200" b="1" i="0" u="none" strike="noStrike" cap="all" spc="0" normalizeH="0" dirty="0" smtClean="0">
                <a:ln w="9000" cmpd="sng">
                  <a:solidFill>
                    <a:schemeClr val="accent4">
                      <a:shade val="50000"/>
                      <a:satMod val="120000"/>
                    </a:schemeClr>
                  </a:solidFill>
                  <a:prstDash val="solid"/>
                </a:ln>
                <a:effectLst>
                  <a:reflection blurRad="12700" stA="28000" endPos="45000" dist="1000" dir="5400000" sy="-100000" algn="bl" rotWithShape="0"/>
                </a:effectLst>
                <a:latin typeface="Arial" pitchFamily="34" charset="0"/>
                <a:ea typeface="Times New Roman" pitchFamily="18" charset="0"/>
                <a:cs typeface="Arial" pitchFamily="34" charset="0"/>
              </a:rPr>
              <a:t> и существительных</a:t>
            </a:r>
            <a:endParaRPr kumimoji="0" lang="ru-RU" sz="3200" b="1" i="0" u="none" strike="noStrike" cap="all" spc="0" normalizeH="0" baseline="0" dirty="0" smtClean="0">
              <a:ln w="9000" cmpd="sng">
                <a:solidFill>
                  <a:schemeClr val="accent4">
                    <a:shade val="50000"/>
                    <a:satMod val="120000"/>
                  </a:schemeClr>
                </a:solidFill>
                <a:prstDash val="solid"/>
              </a:ln>
              <a:effectLst>
                <a:reflection blurRad="12700" stA="28000" endPos="45000" dist="1000" dir="5400000" sy="-100000" algn="bl" rotWithShape="0"/>
              </a:effectLst>
              <a:latin typeface="Arial" pitchFamily="34" charset="0"/>
              <a:cs typeface="Arial" pitchFamily="34" charset="0"/>
            </a:endParaRPr>
          </a:p>
          <a:p>
            <a:pPr lvl="0" eaLnBrk="0" fontAlgn="base" hangingPunct="0">
              <a:spcBef>
                <a:spcPct val="0"/>
              </a:spcBef>
              <a:spcAft>
                <a:spcPct val="0"/>
              </a:spcAft>
            </a:pPr>
            <a:endParaRPr lang="ru-RU" sz="3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endParaRPr>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214446"/>
          </a:xfrm>
        </p:spPr>
        <p:txBody>
          <a:bodyPr anchor="t">
            <a:noAutofit/>
          </a:bodyPr>
          <a:lstStyle/>
          <a:p>
            <a:r>
              <a:rPr lang="ru-RU" sz="3200" dirty="0" smtClean="0">
                <a:solidFill>
                  <a:srgbClr val="0000FF"/>
                </a:solidFill>
                <a:latin typeface="Cambria Math" pitchFamily="18" charset="0"/>
                <a:ea typeface="Cambria Math" pitchFamily="18" charset="0"/>
              </a:rPr>
              <a:t>Алгоритм проверки написания безударных окончаний имён прилагательных.</a:t>
            </a:r>
            <a:endParaRPr lang="ru-RU" sz="3200" dirty="0">
              <a:solidFill>
                <a:srgbClr val="0000FF"/>
              </a:solidFill>
              <a:latin typeface="Cambria Math" pitchFamily="18" charset="0"/>
              <a:ea typeface="Cambria Math" pitchFamily="18" charset="0"/>
            </a:endParaRPr>
          </a:p>
        </p:txBody>
      </p:sp>
      <p:sp>
        <p:nvSpPr>
          <p:cNvPr id="3" name="Содержимое 2"/>
          <p:cNvSpPr>
            <a:spLocks noGrp="1"/>
          </p:cNvSpPr>
          <p:nvPr>
            <p:ph idx="1"/>
          </p:nvPr>
        </p:nvSpPr>
        <p:spPr>
          <a:xfrm>
            <a:off x="457200" y="1285860"/>
            <a:ext cx="8258204" cy="5023500"/>
          </a:xfrm>
        </p:spPr>
        <p:txBody>
          <a:bodyPr>
            <a:normAutofit/>
          </a:bodyPr>
          <a:lstStyle/>
          <a:p>
            <a:pPr lvl="0"/>
            <a:r>
              <a:rPr lang="ru-RU" dirty="0" smtClean="0"/>
              <a:t>Определить, с каким существительным сочетается прилагательное.</a:t>
            </a:r>
          </a:p>
          <a:p>
            <a:pPr lvl="0"/>
            <a:r>
              <a:rPr lang="ru-RU" dirty="0" smtClean="0"/>
              <a:t>Определить  его  грамматические признаки (род, число, падеж) по существительному,  с которым оно </a:t>
            </a:r>
            <a:r>
              <a:rPr lang="ru-RU" smtClean="0"/>
              <a:t>сочетается.</a:t>
            </a:r>
            <a:endParaRPr lang="ru-RU" dirty="0" smtClean="0"/>
          </a:p>
          <a:p>
            <a:pPr lvl="0"/>
            <a:r>
              <a:rPr lang="ru-RU" dirty="0" smtClean="0"/>
              <a:t>Вспомнить правило написания окончания имени прилагательного (можно проверить себя по таблице-памятке) .</a:t>
            </a:r>
          </a:p>
          <a:p>
            <a:pPr>
              <a:buNone/>
            </a:pP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188640"/>
            <a:ext cx="8147248" cy="5937523"/>
          </a:xfrm>
        </p:spPr>
        <p:txBody>
          <a:bodyPr>
            <a:normAutofit/>
          </a:bodyPr>
          <a:lstStyle/>
          <a:p>
            <a:pPr>
              <a:buNone/>
            </a:pPr>
            <a:r>
              <a:rPr lang="ru-RU" sz="3600" dirty="0" smtClean="0">
                <a:latin typeface="Times New Roman" pitchFamily="18" charset="0"/>
                <a:cs typeface="Times New Roman" pitchFamily="18" charset="0"/>
              </a:rPr>
              <a:t>         Лесная </a:t>
            </a:r>
            <a:r>
              <a:rPr lang="ru-RU" sz="3600" dirty="0" smtClean="0">
                <a:latin typeface="Times New Roman" pitchFamily="18" charset="0"/>
                <a:cs typeface="Times New Roman" pitchFamily="18" charset="0"/>
              </a:rPr>
              <a:t>поляна покрыта пушистым снегом.  Мелкие букашки запрятались   от   холода   под   корой.   Тихо   кругом.   Изредка пролетят   стайкой   щеглы   или   синицы.   Или   дятел   начнёт выколачивать клювом из  сосновой шишки вкусные семена. Иной раз заяц  столбиком постоит на полянке, послушает и побежит в зимний лес.</a:t>
            </a:r>
          </a:p>
          <a:p>
            <a:pPr>
              <a:buNone/>
            </a:pPr>
            <a:endParaRPr lang="ru-RU" sz="3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1835</TotalTime>
  <Words>414</Words>
  <Application>Microsoft Office PowerPoint</Application>
  <PresentationFormat>Экран (4:3)</PresentationFormat>
  <Paragraphs>119</Paragraphs>
  <Slides>14</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Слайд 1</vt:lpstr>
      <vt:lpstr> </vt:lpstr>
      <vt:lpstr>Слайд 3</vt:lpstr>
      <vt:lpstr>Слайд 4</vt:lpstr>
      <vt:lpstr>Слайд 5</vt:lpstr>
      <vt:lpstr>Слайд 6</vt:lpstr>
      <vt:lpstr>Слайд 7</vt:lpstr>
      <vt:lpstr>Алгоритм проверки написания безударных окончаний имён прилагательных.</vt:lpstr>
      <vt:lpstr>Слайд 9</vt:lpstr>
      <vt:lpstr>Слайд 10</vt:lpstr>
      <vt:lpstr>Слайд 11</vt:lpstr>
      <vt:lpstr>Слайд 12</vt:lpstr>
      <vt:lpstr>Слайд 13</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olga</dc:creator>
  <cp:lastModifiedBy>она</cp:lastModifiedBy>
  <cp:revision>157</cp:revision>
  <dcterms:created xsi:type="dcterms:W3CDTF">2011-11-27T08:12:29Z</dcterms:created>
  <dcterms:modified xsi:type="dcterms:W3CDTF">2017-02-14T22:01:51Z</dcterms:modified>
</cp:coreProperties>
</file>